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8.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6.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7.xml" ContentType="application/vnd.openxmlformats-officedocument.presentationml.notesSlide+xml"/>
  <Override PartName="/ppt/charts/chart10.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6"/>
  </p:notesMasterIdLst>
  <p:handoutMasterIdLst>
    <p:handoutMasterId r:id="rId17"/>
  </p:handoutMasterIdLst>
  <p:sldIdLst>
    <p:sldId id="780" r:id="rId2"/>
    <p:sldId id="786" r:id="rId3"/>
    <p:sldId id="771" r:id="rId4"/>
    <p:sldId id="783" r:id="rId5"/>
    <p:sldId id="788" r:id="rId6"/>
    <p:sldId id="787" r:id="rId7"/>
    <p:sldId id="778" r:id="rId8"/>
    <p:sldId id="789" r:id="rId9"/>
    <p:sldId id="790" r:id="rId10"/>
    <p:sldId id="793" r:id="rId11"/>
    <p:sldId id="797" r:id="rId12"/>
    <p:sldId id="794" r:id="rId13"/>
    <p:sldId id="795" r:id="rId14"/>
    <p:sldId id="796" r:id="rId15"/>
  </p:sldIdLst>
  <p:sldSz cx="9144000" cy="6858000" type="screen4x3"/>
  <p:notesSz cx="7010400" cy="9372600"/>
  <p:custDataLst>
    <p:tags r:id="rId18"/>
  </p:custDataLst>
  <p:defaultTextStyle>
    <a:defPPr>
      <a:defRPr lang="en-US"/>
    </a:defPPr>
    <a:lvl1pPr algn="l" rtl="0" fontAlgn="base">
      <a:spcBef>
        <a:spcPct val="0"/>
      </a:spcBef>
      <a:spcAft>
        <a:spcPct val="0"/>
      </a:spcAft>
      <a:defRPr kern="1200">
        <a:solidFill>
          <a:srgbClr val="595959"/>
        </a:solidFill>
        <a:latin typeface="Franklin Gothic Book" pitchFamily="34" charset="0"/>
        <a:ea typeface="+mn-ea"/>
        <a:cs typeface="Arial" charset="0"/>
      </a:defRPr>
    </a:lvl1pPr>
    <a:lvl2pPr marL="457200" algn="l" rtl="0" fontAlgn="base">
      <a:spcBef>
        <a:spcPct val="0"/>
      </a:spcBef>
      <a:spcAft>
        <a:spcPct val="0"/>
      </a:spcAft>
      <a:defRPr kern="1200">
        <a:solidFill>
          <a:srgbClr val="595959"/>
        </a:solidFill>
        <a:latin typeface="Franklin Gothic Book" pitchFamily="34" charset="0"/>
        <a:ea typeface="+mn-ea"/>
        <a:cs typeface="Arial" charset="0"/>
      </a:defRPr>
    </a:lvl2pPr>
    <a:lvl3pPr marL="914400" algn="l" rtl="0" fontAlgn="base">
      <a:spcBef>
        <a:spcPct val="0"/>
      </a:spcBef>
      <a:spcAft>
        <a:spcPct val="0"/>
      </a:spcAft>
      <a:defRPr kern="1200">
        <a:solidFill>
          <a:srgbClr val="595959"/>
        </a:solidFill>
        <a:latin typeface="Franklin Gothic Book" pitchFamily="34" charset="0"/>
        <a:ea typeface="+mn-ea"/>
        <a:cs typeface="Arial" charset="0"/>
      </a:defRPr>
    </a:lvl3pPr>
    <a:lvl4pPr marL="1371600" algn="l" rtl="0" fontAlgn="base">
      <a:spcBef>
        <a:spcPct val="0"/>
      </a:spcBef>
      <a:spcAft>
        <a:spcPct val="0"/>
      </a:spcAft>
      <a:defRPr kern="1200">
        <a:solidFill>
          <a:srgbClr val="595959"/>
        </a:solidFill>
        <a:latin typeface="Franklin Gothic Book" pitchFamily="34" charset="0"/>
        <a:ea typeface="+mn-ea"/>
        <a:cs typeface="Arial" charset="0"/>
      </a:defRPr>
    </a:lvl4pPr>
    <a:lvl5pPr marL="1828800" algn="l" rtl="0" fontAlgn="base">
      <a:spcBef>
        <a:spcPct val="0"/>
      </a:spcBef>
      <a:spcAft>
        <a:spcPct val="0"/>
      </a:spcAft>
      <a:defRPr kern="1200">
        <a:solidFill>
          <a:srgbClr val="595959"/>
        </a:solidFill>
        <a:latin typeface="Franklin Gothic Book" pitchFamily="34" charset="0"/>
        <a:ea typeface="+mn-ea"/>
        <a:cs typeface="Arial" charset="0"/>
      </a:defRPr>
    </a:lvl5pPr>
    <a:lvl6pPr marL="2286000" algn="l" defTabSz="914400" rtl="0" eaLnBrk="1" latinLnBrk="0" hangingPunct="1">
      <a:defRPr kern="1200">
        <a:solidFill>
          <a:srgbClr val="595959"/>
        </a:solidFill>
        <a:latin typeface="Franklin Gothic Book" pitchFamily="34" charset="0"/>
        <a:ea typeface="+mn-ea"/>
        <a:cs typeface="Arial" charset="0"/>
      </a:defRPr>
    </a:lvl6pPr>
    <a:lvl7pPr marL="2743200" algn="l" defTabSz="914400" rtl="0" eaLnBrk="1" latinLnBrk="0" hangingPunct="1">
      <a:defRPr kern="1200">
        <a:solidFill>
          <a:srgbClr val="595959"/>
        </a:solidFill>
        <a:latin typeface="Franklin Gothic Book" pitchFamily="34" charset="0"/>
        <a:ea typeface="+mn-ea"/>
        <a:cs typeface="Arial" charset="0"/>
      </a:defRPr>
    </a:lvl7pPr>
    <a:lvl8pPr marL="3200400" algn="l" defTabSz="914400" rtl="0" eaLnBrk="1" latinLnBrk="0" hangingPunct="1">
      <a:defRPr kern="1200">
        <a:solidFill>
          <a:srgbClr val="595959"/>
        </a:solidFill>
        <a:latin typeface="Franklin Gothic Book" pitchFamily="34" charset="0"/>
        <a:ea typeface="+mn-ea"/>
        <a:cs typeface="Arial" charset="0"/>
      </a:defRPr>
    </a:lvl8pPr>
    <a:lvl9pPr marL="3657600" algn="l" defTabSz="914400" rtl="0" eaLnBrk="1" latinLnBrk="0" hangingPunct="1">
      <a:defRPr kern="1200">
        <a:solidFill>
          <a:srgbClr val="595959"/>
        </a:solidFill>
        <a:latin typeface="Franklin Gothic Book"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ABE3"/>
    <a:srgbClr val="0099CC"/>
    <a:srgbClr val="45ABD5"/>
    <a:srgbClr val="616F6C"/>
    <a:srgbClr val="008D48"/>
    <a:srgbClr val="006546"/>
    <a:srgbClr val="CFD87A"/>
    <a:srgbClr val="CC0033"/>
    <a:srgbClr val="81CFE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1" autoAdjust="0"/>
    <p:restoredTop sz="93606" autoAdjust="0"/>
  </p:normalViewPr>
  <p:slideViewPr>
    <p:cSldViewPr snapToGrid="0">
      <p:cViewPr varScale="1">
        <p:scale>
          <a:sx n="69" d="100"/>
          <a:sy n="69" d="100"/>
        </p:scale>
        <p:origin x="-1398" y="-96"/>
      </p:cViewPr>
      <p:guideLst>
        <p:guide orient="horz" pos="201"/>
        <p:guide orient="horz" pos="4033"/>
        <p:guide orient="horz" pos="719"/>
        <p:guide orient="horz" pos="763"/>
        <p:guide orient="horz" pos="1294"/>
        <p:guide orient="horz" pos="3829"/>
        <p:guide orient="horz" pos="2562"/>
        <p:guide orient="horz" pos="1010"/>
        <p:guide pos="229"/>
        <p:guide pos="2878"/>
        <p:guide pos="5528"/>
        <p:guide pos="2823"/>
        <p:guide pos="2939"/>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32" y="-84"/>
      </p:cViewPr>
      <p:guideLst>
        <p:guide orient="horz" pos="2952"/>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Sheet1!$E$7</c:f>
          <c:strCache>
            <c:ptCount val="1"/>
            <c:pt idx="0">
              <c:v>Pennsylvania Generation by Zero-Carbon Sources, 2016</c:v>
            </c:pt>
          </c:strCache>
        </c:strRef>
      </c:tx>
      <c:layout/>
      <c:overlay val="0"/>
    </c:title>
    <c:autoTitleDeleted val="0"/>
    <c:plotArea>
      <c:layout>
        <c:manualLayout>
          <c:layoutTarget val="inner"/>
          <c:xMode val="edge"/>
          <c:yMode val="edge"/>
          <c:x val="0.14187310451749524"/>
          <c:y val="0.18881739030219952"/>
          <c:w val="0.61715312215818252"/>
          <c:h val="0.66371976628780582"/>
        </c:manualLayout>
      </c:layout>
      <c:barChart>
        <c:barDir val="col"/>
        <c:grouping val="stacked"/>
        <c:varyColors val="0"/>
        <c:ser>
          <c:idx val="0"/>
          <c:order val="0"/>
          <c:tx>
            <c:strRef>
              <c:f>Sheet1!$E$11</c:f>
              <c:strCache>
                <c:ptCount val="1"/>
                <c:pt idx="0">
                  <c:v>Wind</c:v>
                </c:pt>
              </c:strCache>
            </c:strRef>
          </c:tx>
          <c:spPr>
            <a:solidFill>
              <a:srgbClr val="00B050"/>
            </a:solidFill>
          </c:spPr>
          <c:invertIfNegative val="0"/>
          <c:cat>
            <c:strRef>
              <c:f>Sheet1!$F$10:$H$10</c:f>
              <c:strCache>
                <c:ptCount val="3"/>
                <c:pt idx="0">
                  <c:v>TMI</c:v>
                </c:pt>
                <c:pt idx="1">
                  <c:v>PA Zero-Carbon Renewables</c:v>
                </c:pt>
                <c:pt idx="2">
                  <c:v>PA Nuclear</c:v>
                </c:pt>
              </c:strCache>
            </c:strRef>
          </c:cat>
          <c:val>
            <c:numRef>
              <c:f>Sheet1!$F$11:$H$11</c:f>
              <c:numCache>
                <c:formatCode>_(* #,##0_);_(* \(#,##0\);_(* "-"??_);_(@_)</c:formatCode>
                <c:ptCount val="3"/>
                <c:pt idx="1">
                  <c:v>3472</c:v>
                </c:pt>
              </c:numCache>
            </c:numRef>
          </c:val>
        </c:ser>
        <c:ser>
          <c:idx val="1"/>
          <c:order val="1"/>
          <c:tx>
            <c:strRef>
              <c:f>Sheet1!$E$12</c:f>
              <c:strCache>
                <c:ptCount val="1"/>
                <c:pt idx="0">
                  <c:v>Water</c:v>
                </c:pt>
              </c:strCache>
            </c:strRef>
          </c:tx>
          <c:invertIfNegative val="0"/>
          <c:cat>
            <c:strRef>
              <c:f>Sheet1!$F$10:$H$10</c:f>
              <c:strCache>
                <c:ptCount val="3"/>
                <c:pt idx="0">
                  <c:v>TMI</c:v>
                </c:pt>
                <c:pt idx="1">
                  <c:v>PA Zero-Carbon Renewables</c:v>
                </c:pt>
                <c:pt idx="2">
                  <c:v>PA Nuclear</c:v>
                </c:pt>
              </c:strCache>
            </c:strRef>
          </c:cat>
          <c:val>
            <c:numRef>
              <c:f>Sheet1!$F$12:$H$12</c:f>
              <c:numCache>
                <c:formatCode>_(* #,##0_);_(* \(#,##0\);_(* "-"??_);_(@_)</c:formatCode>
                <c:ptCount val="3"/>
                <c:pt idx="1">
                  <c:v>2376</c:v>
                </c:pt>
              </c:numCache>
            </c:numRef>
          </c:val>
        </c:ser>
        <c:ser>
          <c:idx val="2"/>
          <c:order val="2"/>
          <c:tx>
            <c:strRef>
              <c:f>Sheet1!$E$13</c:f>
              <c:strCache>
                <c:ptCount val="1"/>
                <c:pt idx="0">
                  <c:v>Solar PV</c:v>
                </c:pt>
              </c:strCache>
            </c:strRef>
          </c:tx>
          <c:spPr>
            <a:solidFill>
              <a:srgbClr val="FFFF00"/>
            </a:solidFill>
          </c:spPr>
          <c:invertIfNegative val="0"/>
          <c:dLbls>
            <c:dLbl>
              <c:idx val="1"/>
              <c:layout>
                <c:manualLayout>
                  <c:x val="0"/>
                  <c:y val="-2.0671840233260828E-2"/>
                </c:manualLayout>
              </c:layout>
              <c:tx>
                <c:rich>
                  <a:bodyPr/>
                  <a:lstStyle/>
                  <a:p>
                    <a:r>
                      <a:rPr lang="en-US"/>
                      <a:t> 5.9 </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Sheet1!$F$10:$H$10</c:f>
              <c:strCache>
                <c:ptCount val="3"/>
                <c:pt idx="0">
                  <c:v>TMI</c:v>
                </c:pt>
                <c:pt idx="1">
                  <c:v>PA Zero-Carbon Renewables</c:v>
                </c:pt>
                <c:pt idx="2">
                  <c:v>PA Nuclear</c:v>
                </c:pt>
              </c:strCache>
            </c:strRef>
          </c:cat>
          <c:val>
            <c:numRef>
              <c:f>Sheet1!$F$13:$H$13</c:f>
              <c:numCache>
                <c:formatCode>_(* #,##0_);_(* \(#,##0\);_(* "-"??_);_(@_)</c:formatCode>
                <c:ptCount val="3"/>
                <c:pt idx="1">
                  <c:v>67</c:v>
                </c:pt>
              </c:numCache>
            </c:numRef>
          </c:val>
        </c:ser>
        <c:ser>
          <c:idx val="3"/>
          <c:order val="3"/>
          <c:tx>
            <c:strRef>
              <c:f>Sheet1!$E$14</c:f>
              <c:strCache>
                <c:ptCount val="1"/>
                <c:pt idx="0">
                  <c:v>TMI</c:v>
                </c:pt>
              </c:strCache>
            </c:strRef>
          </c:tx>
          <c:spPr>
            <a:solidFill>
              <a:schemeClr val="tx2"/>
            </a:solidFill>
          </c:spPr>
          <c:invertIfNegative val="0"/>
          <c:dLbls>
            <c:dLbl>
              <c:idx val="0"/>
              <c:layout>
                <c:manualLayout>
                  <c:x val="0"/>
                  <c:y val="-5.4274703256004739E-2"/>
                </c:manualLayout>
              </c:layout>
              <c:dLblPos val="ctr"/>
              <c:showLegendKey val="0"/>
              <c:showVal val="1"/>
              <c:showCatName val="0"/>
              <c:showSerName val="0"/>
              <c:showPercent val="0"/>
              <c:showBubbleSize val="0"/>
            </c:dLbl>
            <c:dLbl>
              <c:idx val="2"/>
              <c:layout>
                <c:manualLayout>
                  <c:x val="-1.975308334743527E-3"/>
                  <c:y val="-0.57796132249861232"/>
                </c:manualLayout>
              </c:layout>
              <c:tx>
                <c:rich>
                  <a:bodyPr/>
                  <a:lstStyle/>
                  <a:p>
                    <a:r>
                      <a:rPr lang="en-US"/>
                      <a:t>82.9</a:t>
                    </a:r>
                  </a:p>
                </c:rich>
              </c:tx>
              <c:dLblPos val="ctr"/>
              <c:showLegendKey val="0"/>
              <c:showVal val="1"/>
              <c:showCatName val="0"/>
              <c:showSerName val="0"/>
              <c:showPercent val="0"/>
              <c:showBubbleSize val="0"/>
            </c:dLbl>
            <c:numFmt formatCode="#,##0.0" sourceLinked="0"/>
            <c:dLblPos val="inBase"/>
            <c:showLegendKey val="0"/>
            <c:showVal val="1"/>
            <c:showCatName val="0"/>
            <c:showSerName val="0"/>
            <c:showPercent val="0"/>
            <c:showBubbleSize val="0"/>
            <c:showLeaderLines val="0"/>
          </c:dLbls>
          <c:cat>
            <c:strRef>
              <c:f>Sheet1!$F$10:$H$10</c:f>
              <c:strCache>
                <c:ptCount val="3"/>
                <c:pt idx="0">
                  <c:v>TMI</c:v>
                </c:pt>
                <c:pt idx="1">
                  <c:v>PA Zero-Carbon Renewables</c:v>
                </c:pt>
                <c:pt idx="2">
                  <c:v>PA Nuclear</c:v>
                </c:pt>
              </c:strCache>
            </c:strRef>
          </c:cat>
          <c:val>
            <c:numRef>
              <c:f>Sheet1!$F$14:$H$14</c:f>
              <c:numCache>
                <c:formatCode>General</c:formatCode>
                <c:ptCount val="3"/>
                <c:pt idx="0" formatCode="_(* #,##0_);_(* \(#,##0\);_(* &quot;-&quot;??_);_(@_)">
                  <c:v>7082.652</c:v>
                </c:pt>
                <c:pt idx="2" formatCode="_(* #,##0_);_(* \(#,##0\);_(* &quot;-&quot;??_);_(@_)">
                  <c:v>7082.652</c:v>
                </c:pt>
              </c:numCache>
            </c:numRef>
          </c:val>
        </c:ser>
        <c:ser>
          <c:idx val="4"/>
          <c:order val="4"/>
          <c:tx>
            <c:strRef>
              <c:f>Sheet1!$E$15</c:f>
              <c:strCache>
                <c:ptCount val="1"/>
                <c:pt idx="0">
                  <c:v>Other Nuclear</c:v>
                </c:pt>
              </c:strCache>
            </c:strRef>
          </c:tx>
          <c:invertIfNegative val="0"/>
          <c:dPt>
            <c:idx val="2"/>
            <c:invertIfNegative val="0"/>
            <c:bubble3D val="0"/>
            <c:spPr>
              <a:solidFill>
                <a:srgbClr val="2372B9">
                  <a:lumMod val="60000"/>
                  <a:lumOff val="40000"/>
                </a:srgbClr>
              </a:solidFill>
            </c:spPr>
          </c:dPt>
          <c:dLbls>
            <c:dLbl>
              <c:idx val="2"/>
              <c:numFmt formatCode="#,##0.0" sourceLinked="0"/>
              <c:spPr/>
              <c:txPr>
                <a:bodyPr/>
                <a:lstStyle/>
                <a:p>
                  <a:pPr>
                    <a:defRPr/>
                  </a:pPr>
                  <a:endParaRPr lang="en-US"/>
                </a:p>
              </c:txPr>
              <c:showLegendKey val="0"/>
              <c:showVal val="1"/>
              <c:showCatName val="0"/>
              <c:showSerName val="0"/>
              <c:showPercent val="0"/>
              <c:showBubbleSize val="0"/>
            </c:dLbl>
            <c:showLegendKey val="0"/>
            <c:showVal val="1"/>
            <c:showCatName val="0"/>
            <c:showSerName val="0"/>
            <c:showPercent val="0"/>
            <c:showBubbleSize val="0"/>
            <c:showLeaderLines val="0"/>
          </c:dLbls>
          <c:cat>
            <c:strRef>
              <c:f>Sheet1!$F$10:$H$10</c:f>
              <c:strCache>
                <c:ptCount val="3"/>
                <c:pt idx="0">
                  <c:v>TMI</c:v>
                </c:pt>
                <c:pt idx="1">
                  <c:v>PA Zero-Carbon Renewables</c:v>
                </c:pt>
                <c:pt idx="2">
                  <c:v>PA Nuclear</c:v>
                </c:pt>
              </c:strCache>
            </c:strRef>
          </c:cat>
          <c:val>
            <c:numRef>
              <c:f>Sheet1!$F$15:$H$15</c:f>
              <c:numCache>
                <c:formatCode>General</c:formatCode>
                <c:ptCount val="3"/>
                <c:pt idx="2" formatCode="_(* #,##0_);_(* \(#,##0\);_(* &quot;-&quot;??_);_(@_)">
                  <c:v>75841.347999999998</c:v>
                </c:pt>
              </c:numCache>
            </c:numRef>
          </c:val>
        </c:ser>
        <c:dLbls>
          <c:showLegendKey val="0"/>
          <c:showVal val="0"/>
          <c:showCatName val="0"/>
          <c:showSerName val="0"/>
          <c:showPercent val="0"/>
          <c:showBubbleSize val="0"/>
        </c:dLbls>
        <c:gapWidth val="26"/>
        <c:overlap val="100"/>
        <c:axId val="139826304"/>
        <c:axId val="139827840"/>
      </c:barChart>
      <c:catAx>
        <c:axId val="139826304"/>
        <c:scaling>
          <c:orientation val="minMax"/>
        </c:scaling>
        <c:delete val="0"/>
        <c:axPos val="b"/>
        <c:majorTickMark val="out"/>
        <c:minorTickMark val="none"/>
        <c:tickLblPos val="nextTo"/>
        <c:crossAx val="139827840"/>
        <c:crosses val="autoZero"/>
        <c:auto val="1"/>
        <c:lblAlgn val="ctr"/>
        <c:lblOffset val="100"/>
        <c:noMultiLvlLbl val="0"/>
      </c:catAx>
      <c:valAx>
        <c:axId val="139827840"/>
        <c:scaling>
          <c:orientation val="minMax"/>
        </c:scaling>
        <c:delete val="0"/>
        <c:axPos val="l"/>
        <c:majorGridlines/>
        <c:title>
          <c:tx>
            <c:rich>
              <a:bodyPr rot="-5400000" vert="horz"/>
              <a:lstStyle/>
              <a:p>
                <a:pPr>
                  <a:defRPr/>
                </a:pPr>
                <a:r>
                  <a:rPr lang="en-US"/>
                  <a:t>GWh</a:t>
                </a:r>
              </a:p>
            </c:rich>
          </c:tx>
          <c:layout/>
          <c:overlay val="0"/>
        </c:title>
        <c:numFmt formatCode="_(* #,##0_);_(* \(#,##0\);_(* &quot;-&quot;??_);_(@_)" sourceLinked="1"/>
        <c:majorTickMark val="out"/>
        <c:minorTickMark val="none"/>
        <c:tickLblPos val="nextTo"/>
        <c:crossAx val="139826304"/>
        <c:crosses val="autoZero"/>
        <c:crossBetween val="between"/>
        <c:majorUnit val="20000"/>
        <c:dispUnits>
          <c:builtInUnit val="thousands"/>
        </c:dispUnits>
      </c:valAx>
    </c:plotArea>
    <c:legend>
      <c:legendPos val="r"/>
      <c:layout>
        <c:manualLayout>
          <c:xMode val="edge"/>
          <c:yMode val="edge"/>
          <c:x val="0.77128283294998046"/>
          <c:y val="0.33811952571097814"/>
          <c:w val="0.21953405212297469"/>
          <c:h val="0.40170373243305979"/>
        </c:manualLayout>
      </c:layout>
      <c:overlay val="0"/>
    </c:legend>
    <c:plotVisOnly val="1"/>
    <c:dispBlanksAs val="gap"/>
    <c:showDLblsOverMax val="0"/>
  </c:chart>
  <c:spPr>
    <a:ln>
      <a:noFill/>
    </a:ln>
  </c:spPr>
  <c:txPr>
    <a:bodyPr/>
    <a:lstStyle/>
    <a:p>
      <a:pPr>
        <a:defRPr sz="2000">
          <a:latin typeface="Franklin Gothic Book" panose="020B0503020102020204"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dirty="0" smtClean="0">
                <a:effectLst/>
              </a:rPr>
              <a:t>2020 Retail Impact of $20/ton Carbon Price vs. Status Quo </a:t>
            </a:r>
            <a:br>
              <a:rPr lang="en-US" sz="1400" b="0" i="0" u="none" strike="noStrike" baseline="0" dirty="0" smtClean="0">
                <a:effectLst/>
              </a:rPr>
            </a:br>
            <a:r>
              <a:rPr lang="en-US" sz="1400" b="0" i="0" u="none" strike="noStrike" baseline="0" dirty="0" smtClean="0">
                <a:effectLst/>
              </a:rPr>
              <a:t>(Average for IL, OH, PA, NJ, MD, DE, DC; assumes carbon price applied to entire RTO)</a:t>
            </a:r>
          </a:p>
        </c:rich>
      </c:tx>
      <c:layout/>
      <c:overlay val="0"/>
      <c:spPr>
        <a:noFill/>
        <a:ln>
          <a:noFill/>
        </a:ln>
        <a:effectLst/>
      </c:spPr>
    </c:title>
    <c:autoTitleDeleted val="0"/>
    <c:plotArea>
      <c:layout/>
      <c:barChart>
        <c:barDir val="col"/>
        <c:grouping val="stacked"/>
        <c:varyColors val="0"/>
        <c:ser>
          <c:idx val="0"/>
          <c:order val="0"/>
          <c:tx>
            <c:strRef>
              <c:f>Sheet1!$B$1</c:f>
              <c:strCache>
                <c:ptCount val="1"/>
                <c:pt idx="0">
                  <c:v>Series 1</c:v>
                </c:pt>
              </c:strCache>
            </c:strRef>
          </c:tx>
          <c:spPr>
            <a:solidFill>
              <a:schemeClr val="accent5"/>
            </a:solidFill>
            <a:ln>
              <a:noFill/>
            </a:ln>
            <a:effectLst/>
          </c:spPr>
          <c:invertIfNegative val="0"/>
          <c:dPt>
            <c:idx val="1"/>
            <c:invertIfNegative val="0"/>
            <c:bubble3D val="0"/>
            <c:spPr>
              <a:noFill/>
              <a:ln>
                <a:noFill/>
              </a:ln>
              <a:effectLst/>
            </c:spPr>
          </c:dPt>
          <c:dPt>
            <c:idx val="2"/>
            <c:invertIfNegative val="0"/>
            <c:bubble3D val="0"/>
            <c:spPr>
              <a:noFill/>
              <a:ln>
                <a:noFill/>
              </a:ln>
              <a:effectLst/>
            </c:spPr>
          </c:dPt>
          <c:dPt>
            <c:idx val="3"/>
            <c:invertIfNegative val="0"/>
            <c:bubble3D val="0"/>
            <c:spPr>
              <a:noFill/>
              <a:ln>
                <a:noFill/>
              </a:ln>
              <a:effectLst/>
            </c:spPr>
          </c:dPt>
          <c:dPt>
            <c:idx val="4"/>
            <c:invertIfNegative val="0"/>
            <c:bubble3D val="0"/>
            <c:spPr>
              <a:noFill/>
              <a:ln>
                <a:noFill/>
              </a:ln>
              <a:effectLst/>
            </c:spPr>
          </c:dPt>
          <c:dPt>
            <c:idx val="5"/>
            <c:invertIfNegative val="0"/>
            <c:bubble3D val="0"/>
            <c:spPr>
              <a:noFill/>
              <a:ln>
                <a:noFill/>
              </a:ln>
              <a:effectLst/>
            </c:spPr>
          </c:dPt>
          <c:dPt>
            <c:idx val="6"/>
            <c:invertIfNegative val="0"/>
            <c:bubble3D val="0"/>
            <c:spPr>
              <a:solidFill>
                <a:schemeClr val="accent1"/>
              </a:solidFill>
              <a:ln>
                <a:noFill/>
              </a:ln>
              <a:effectLst/>
            </c:spPr>
          </c:dPt>
          <c:dPt>
            <c:idx val="7"/>
            <c:invertIfNegative val="0"/>
            <c:bubble3D val="0"/>
          </c:dPt>
          <c:dPt>
            <c:idx val="8"/>
            <c:invertIfNegative val="0"/>
            <c:bubble3D val="0"/>
            <c:spPr>
              <a:solidFill>
                <a:schemeClr val="accent1"/>
              </a:solidFill>
              <a:ln>
                <a:noFill/>
              </a:ln>
              <a:effectLst/>
            </c:spPr>
          </c:dPt>
          <c:cat>
            <c:strRef>
              <c:f>Sheet1!$A$2:$A$10</c:f>
              <c:strCache>
                <c:ptCount val="9"/>
                <c:pt idx="0">
                  <c:v>Increase in Wholesale Energy Prices</c:v>
                </c:pt>
                <c:pt idx="1">
                  <c:v>Value to Customers of Carbon Emission Credits Collected from Emitting Generators</c:v>
                </c:pt>
                <c:pt idx="2">
                  <c:v>Decrease in Renewable Support Costs</c:v>
                </c:pt>
                <c:pt idx="3">
                  <c:v>Avoided cost of additional renewables needed to offset at-risk nuclear retirements</c:v>
                </c:pt>
                <c:pt idx="4">
                  <c:v>RGGI Reversal</c:v>
                </c:pt>
                <c:pt idx="5">
                  <c:v>Avoided inefficient mitigation of environmental programs</c:v>
                </c:pt>
                <c:pt idx="6">
                  <c:v>Total visible customer cost impact</c:v>
                </c:pt>
                <c:pt idx="7">
                  <c:v>Value of additional carbon reductions due to redispatch (at SCC)</c:v>
                </c:pt>
                <c:pt idx="8">
                  <c:v>Total value impact</c:v>
                </c:pt>
              </c:strCache>
            </c:strRef>
          </c:cat>
          <c:val>
            <c:numRef>
              <c:f>Sheet1!$B$2:$B$10</c:f>
              <c:numCache>
                <c:formatCode>General</c:formatCode>
                <c:ptCount val="9"/>
                <c:pt idx="0">
                  <c:v>0</c:v>
                </c:pt>
                <c:pt idx="1">
                  <c:v>8.7099999999999991</c:v>
                </c:pt>
                <c:pt idx="2">
                  <c:v>7.4699999999999989</c:v>
                </c:pt>
                <c:pt idx="3">
                  <c:v>5.3899999999999988</c:v>
                </c:pt>
                <c:pt idx="4">
                  <c:v>4.8899999999999988</c:v>
                </c:pt>
                <c:pt idx="5">
                  <c:v>1.569999999999999</c:v>
                </c:pt>
                <c:pt idx="6">
                  <c:v>1.569999999999999</c:v>
                </c:pt>
                <c:pt idx="7">
                  <c:v>-0.39000000000000101</c:v>
                </c:pt>
                <c:pt idx="8">
                  <c:v>-0.39000000000000101</c:v>
                </c:pt>
              </c:numCache>
            </c:numRef>
          </c:val>
        </c:ser>
        <c:ser>
          <c:idx val="1"/>
          <c:order val="1"/>
          <c:tx>
            <c:strRef>
              <c:f>Sheet1!$C$1</c:f>
              <c:strCache>
                <c:ptCount val="1"/>
                <c:pt idx="0">
                  <c:v>Series 2</c:v>
                </c:pt>
              </c:strCache>
            </c:strRef>
          </c:tx>
          <c:spPr>
            <a:solidFill>
              <a:schemeClr val="accent2"/>
            </a:solidFill>
            <a:ln>
              <a:noFill/>
            </a:ln>
            <a:effectLst/>
          </c:spPr>
          <c:invertIfNegative val="0"/>
          <c:dPt>
            <c:idx val="0"/>
            <c:invertIfNegative val="0"/>
            <c:bubble3D val="0"/>
            <c:spPr>
              <a:solidFill>
                <a:schemeClr val="accent1"/>
              </a:solidFill>
              <a:ln>
                <a:noFill/>
              </a:ln>
              <a:effectLst/>
            </c:spPr>
          </c:dPt>
          <c:dPt>
            <c:idx val="1"/>
            <c:invertIfNegative val="0"/>
            <c:bubble3D val="0"/>
            <c:spPr>
              <a:solidFill>
                <a:schemeClr val="accent5"/>
              </a:solidFill>
              <a:ln>
                <a:noFill/>
              </a:ln>
              <a:effectLst/>
            </c:spPr>
          </c:dPt>
          <c:dPt>
            <c:idx val="2"/>
            <c:invertIfNegative val="0"/>
            <c:bubble3D val="0"/>
            <c:spPr>
              <a:solidFill>
                <a:schemeClr val="accent5"/>
              </a:solidFill>
              <a:ln>
                <a:noFill/>
              </a:ln>
              <a:effectLst/>
            </c:spPr>
          </c:dPt>
          <c:dPt>
            <c:idx val="3"/>
            <c:invertIfNegative val="0"/>
            <c:bubble3D val="0"/>
            <c:spPr>
              <a:solidFill>
                <a:schemeClr val="accent5"/>
              </a:solidFill>
              <a:ln>
                <a:noFill/>
              </a:ln>
              <a:effectLst/>
            </c:spPr>
          </c:dPt>
          <c:dPt>
            <c:idx val="4"/>
            <c:invertIfNegative val="0"/>
            <c:bubble3D val="0"/>
            <c:spPr>
              <a:solidFill>
                <a:schemeClr val="accent5"/>
              </a:solidFill>
              <a:ln>
                <a:noFill/>
              </a:ln>
              <a:effectLst/>
            </c:spPr>
          </c:dPt>
          <c:dPt>
            <c:idx val="5"/>
            <c:invertIfNegative val="0"/>
            <c:bubble3D val="0"/>
            <c:spPr>
              <a:solidFill>
                <a:schemeClr val="accent5"/>
              </a:solidFill>
              <a:ln>
                <a:noFill/>
              </a:ln>
              <a:effectLst/>
            </c:spPr>
          </c:dPt>
          <c:dPt>
            <c:idx val="6"/>
            <c:invertIfNegative val="0"/>
            <c:bubble3D val="0"/>
            <c:spPr>
              <a:solidFill>
                <a:schemeClr val="accent5"/>
              </a:solidFill>
              <a:ln>
                <a:noFill/>
              </a:ln>
              <a:effectLst/>
            </c:spPr>
          </c:dPt>
          <c:dPt>
            <c:idx val="7"/>
            <c:invertIfNegative val="0"/>
            <c:bubble3D val="0"/>
            <c:spPr>
              <a:solidFill>
                <a:schemeClr val="accent5"/>
              </a:solidFill>
              <a:ln>
                <a:noFill/>
              </a:ln>
              <a:effectLst/>
            </c:spPr>
          </c:dPt>
          <c:cat>
            <c:strRef>
              <c:f>Sheet1!$A$2:$A$10</c:f>
              <c:strCache>
                <c:ptCount val="9"/>
                <c:pt idx="0">
                  <c:v>Increase in Wholesale Energy Prices</c:v>
                </c:pt>
                <c:pt idx="1">
                  <c:v>Value to Customers of Carbon Emission Credits Collected from Emitting Generators</c:v>
                </c:pt>
                <c:pt idx="2">
                  <c:v>Decrease in Renewable Support Costs</c:v>
                </c:pt>
                <c:pt idx="3">
                  <c:v>Avoided cost of additional renewables needed to offset at-risk nuclear retirements</c:v>
                </c:pt>
                <c:pt idx="4">
                  <c:v>RGGI Reversal</c:v>
                </c:pt>
                <c:pt idx="5">
                  <c:v>Avoided inefficient mitigation of environmental programs</c:v>
                </c:pt>
                <c:pt idx="6">
                  <c:v>Total visible customer cost impact</c:v>
                </c:pt>
                <c:pt idx="7">
                  <c:v>Value of additional carbon reductions due to redispatch (at SCC)</c:v>
                </c:pt>
                <c:pt idx="8">
                  <c:v>Total value impact</c:v>
                </c:pt>
              </c:strCache>
            </c:strRef>
          </c:cat>
          <c:val>
            <c:numRef>
              <c:f>Sheet1!$C$2:$C$10</c:f>
              <c:numCache>
                <c:formatCode>General</c:formatCode>
                <c:ptCount val="9"/>
                <c:pt idx="0">
                  <c:v>17.13</c:v>
                </c:pt>
                <c:pt idx="1">
                  <c:v>8.42</c:v>
                </c:pt>
                <c:pt idx="2">
                  <c:v>1.24</c:v>
                </c:pt>
                <c:pt idx="3">
                  <c:v>2.08</c:v>
                </c:pt>
                <c:pt idx="4">
                  <c:v>0.5</c:v>
                </c:pt>
                <c:pt idx="5">
                  <c:v>3.32</c:v>
                </c:pt>
                <c:pt idx="7">
                  <c:v>1.569999999999999</c:v>
                </c:pt>
              </c:numCache>
            </c:numRef>
          </c:val>
        </c:ser>
        <c:ser>
          <c:idx val="2"/>
          <c:order val="2"/>
          <c:tx>
            <c:strRef>
              <c:f>Sheet1!$D$1</c:f>
              <c:strCache>
                <c:ptCount val="1"/>
                <c:pt idx="0">
                  <c:v>Column1</c:v>
                </c:pt>
              </c:strCache>
            </c:strRef>
          </c:tx>
          <c:spPr>
            <a:solidFill>
              <a:schemeClr val="accent5"/>
            </a:solidFill>
            <a:ln>
              <a:noFill/>
            </a:ln>
            <a:effectLst/>
          </c:spPr>
          <c:invertIfNegative val="0"/>
          <c:dPt>
            <c:idx val="3"/>
            <c:invertIfNegative val="0"/>
            <c:bubble3D val="0"/>
          </c:dPt>
          <c:dPt>
            <c:idx val="4"/>
            <c:invertIfNegative val="0"/>
            <c:bubble3D val="0"/>
          </c:dPt>
          <c:dPt>
            <c:idx val="5"/>
            <c:invertIfNegative val="0"/>
            <c:bubble3D val="0"/>
            <c:spPr>
              <a:solidFill>
                <a:schemeClr val="accent2"/>
              </a:solidFill>
              <a:ln>
                <a:noFill/>
              </a:ln>
              <a:effectLst/>
            </c:spPr>
          </c:dPt>
          <c:dPt>
            <c:idx val="6"/>
            <c:invertIfNegative val="0"/>
            <c:bubble3D val="0"/>
            <c:spPr>
              <a:solidFill>
                <a:srgbClr val="92D050"/>
              </a:solidFill>
              <a:ln>
                <a:noFill/>
              </a:ln>
              <a:effectLst/>
            </c:spPr>
          </c:dPt>
          <c:cat>
            <c:strRef>
              <c:f>Sheet1!$A$2:$A$10</c:f>
              <c:strCache>
                <c:ptCount val="9"/>
                <c:pt idx="0">
                  <c:v>Increase in Wholesale Energy Prices</c:v>
                </c:pt>
                <c:pt idx="1">
                  <c:v>Value to Customers of Carbon Emission Credits Collected from Emitting Generators</c:v>
                </c:pt>
                <c:pt idx="2">
                  <c:v>Decrease in Renewable Support Costs</c:v>
                </c:pt>
                <c:pt idx="3">
                  <c:v>Avoided cost of additional renewables needed to offset at-risk nuclear retirements</c:v>
                </c:pt>
                <c:pt idx="4">
                  <c:v>RGGI Reversal</c:v>
                </c:pt>
                <c:pt idx="5">
                  <c:v>Avoided inefficient mitigation of environmental programs</c:v>
                </c:pt>
                <c:pt idx="6">
                  <c:v>Total visible customer cost impact</c:v>
                </c:pt>
                <c:pt idx="7">
                  <c:v>Value of additional carbon reductions due to redispatch (at SCC)</c:v>
                </c:pt>
                <c:pt idx="8">
                  <c:v>Total value impact</c:v>
                </c:pt>
              </c:strCache>
            </c:strRef>
          </c:cat>
          <c:val>
            <c:numRef>
              <c:f>Sheet1!$D$2:$D$10</c:f>
              <c:numCache>
                <c:formatCode>General</c:formatCode>
                <c:ptCount val="9"/>
              </c:numCache>
            </c:numRef>
          </c:val>
        </c:ser>
        <c:dLbls>
          <c:showLegendKey val="0"/>
          <c:showVal val="0"/>
          <c:showCatName val="0"/>
          <c:showSerName val="0"/>
          <c:showPercent val="0"/>
          <c:showBubbleSize val="0"/>
        </c:dLbls>
        <c:gapWidth val="150"/>
        <c:overlap val="100"/>
        <c:axId val="188308096"/>
        <c:axId val="188322176"/>
      </c:barChart>
      <c:catAx>
        <c:axId val="188308096"/>
        <c:scaling>
          <c:orientation val="minMax"/>
        </c:scaling>
        <c:delete val="0"/>
        <c:axPos val="b"/>
        <c:numFmt formatCode="General" sourceLinked="1"/>
        <c:majorTickMark val="none"/>
        <c:minorTickMark val="none"/>
        <c:tickLblPos val="low"/>
        <c:spPr>
          <a:noFill/>
          <a:ln w="9525" cap="flat" cmpd="sng" algn="ctr">
            <a:solidFill>
              <a:schemeClr val="bg2"/>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88322176"/>
        <c:crosses val="autoZero"/>
        <c:auto val="1"/>
        <c:lblAlgn val="ctr"/>
        <c:lblOffset val="100"/>
        <c:noMultiLvlLbl val="0"/>
      </c:catAx>
      <c:valAx>
        <c:axId val="188322176"/>
        <c:scaling>
          <c:orientation val="minMax"/>
          <c:max val="20"/>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$/MWh</a:t>
                </a:r>
                <a:endParaRPr lang="en-US" dirty="0"/>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830809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r>
              <a:rPr lang="en-US" dirty="0" smtClean="0"/>
              <a:t>2017 Environmental Attribute Price</a:t>
            </a:r>
            <a:endParaRPr lang="en-US" dirty="0"/>
          </a:p>
        </c:rich>
      </c:tx>
      <c:layout/>
      <c:overlay val="0"/>
      <c:spPr>
        <a:noFill/>
        <a:ln>
          <a:noFill/>
        </a:ln>
        <a:effectLst/>
      </c:spPr>
    </c:title>
    <c:autoTitleDeleted val="0"/>
    <c:plotArea>
      <c:layout/>
      <c:barChart>
        <c:barDir val="col"/>
        <c:grouping val="stacked"/>
        <c:varyColors val="0"/>
        <c:ser>
          <c:idx val="0"/>
          <c:order val="0"/>
          <c:tx>
            <c:strRef>
              <c:f>Sheet1!$B$1</c:f>
              <c:strCache>
                <c:ptCount val="1"/>
                <c:pt idx="0">
                  <c:v>ZEC</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NY ZEC</c:v>
                </c:pt>
                <c:pt idx="1">
                  <c:v>IL ZEC</c:v>
                </c:pt>
                <c:pt idx="2">
                  <c:v>PJM Onshore Wind</c:v>
                </c:pt>
                <c:pt idx="3">
                  <c:v>PA Solar</c:v>
                </c:pt>
                <c:pt idx="4">
                  <c:v>MD Offshore Wind</c:v>
                </c:pt>
                <c:pt idx="5">
                  <c:v>NJ Solar</c:v>
                </c:pt>
              </c:strCache>
            </c:strRef>
          </c:cat>
          <c:val>
            <c:numRef>
              <c:f>Sheet1!$B$2:$B$7</c:f>
              <c:numCache>
                <c:formatCode>General</c:formatCode>
                <c:ptCount val="6"/>
                <c:pt idx="0">
                  <c:v>17.48</c:v>
                </c:pt>
                <c:pt idx="1">
                  <c:v>16.5</c:v>
                </c:pt>
              </c:numCache>
            </c:numRef>
          </c:val>
        </c:ser>
        <c:ser>
          <c:idx val="1"/>
          <c:order val="1"/>
          <c:tx>
            <c:strRef>
              <c:f>Sheet1!$C$1</c:f>
              <c:strCache>
                <c:ptCount val="1"/>
                <c:pt idx="0">
                  <c:v>Levelized Pre-Tax PTC/ITC</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NY ZEC</c:v>
                </c:pt>
                <c:pt idx="1">
                  <c:v>IL ZEC</c:v>
                </c:pt>
                <c:pt idx="2">
                  <c:v>PJM Onshore Wind</c:v>
                </c:pt>
                <c:pt idx="3">
                  <c:v>PA Solar</c:v>
                </c:pt>
                <c:pt idx="4">
                  <c:v>MD Offshore Wind</c:v>
                </c:pt>
                <c:pt idx="5">
                  <c:v>NJ Solar</c:v>
                </c:pt>
              </c:strCache>
            </c:strRef>
          </c:cat>
          <c:val>
            <c:numRef>
              <c:f>Sheet1!$C$2:$C$7</c:f>
              <c:numCache>
                <c:formatCode>General</c:formatCode>
                <c:ptCount val="6"/>
                <c:pt idx="2">
                  <c:v>24</c:v>
                </c:pt>
                <c:pt idx="3">
                  <c:v>50</c:v>
                </c:pt>
                <c:pt idx="4">
                  <c:v>19.200000000000003</c:v>
                </c:pt>
                <c:pt idx="5">
                  <c:v>50</c:v>
                </c:pt>
              </c:numCache>
            </c:numRef>
          </c:val>
        </c:ser>
        <c:ser>
          <c:idx val="2"/>
          <c:order val="2"/>
          <c:tx>
            <c:strRef>
              <c:f>Sheet1!$D$1</c:f>
              <c:strCache>
                <c:ptCount val="1"/>
                <c:pt idx="0">
                  <c:v>REC</c:v>
                </c:pt>
              </c:strCache>
            </c:strRef>
          </c:tx>
          <c:spPr>
            <a:solidFill>
              <a:schemeClr val="accent1">
                <a:lumMod val="60000"/>
                <a:lumOff val="40000"/>
              </a:schemeClr>
            </a:solidFill>
            <a:ln>
              <a:noFill/>
            </a:ln>
            <a:effectLst/>
          </c:spPr>
          <c:invertIfNegative val="0"/>
          <c:dLbls>
            <c:dLbl>
              <c:idx val="4"/>
              <c:layout>
                <c:manualLayout>
                  <c:x val="-7.0956788516436079E-4"/>
                  <c:y val="0.1386706633261751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3099293617977242E-3"/>
                  <c:y val="0.2734408554044381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4.0852993558611918E-2"/>
                      <c:h val="6.276515151515151E-2"/>
                    </c:manualLayout>
                  </c15:layout>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NY ZEC</c:v>
                </c:pt>
                <c:pt idx="1">
                  <c:v>IL ZEC</c:v>
                </c:pt>
                <c:pt idx="2">
                  <c:v>PJM Onshore Wind</c:v>
                </c:pt>
                <c:pt idx="3">
                  <c:v>PA Solar</c:v>
                </c:pt>
                <c:pt idx="4">
                  <c:v>MD Offshore Wind</c:v>
                </c:pt>
                <c:pt idx="5">
                  <c:v>NJ Solar</c:v>
                </c:pt>
              </c:strCache>
            </c:strRef>
          </c:cat>
          <c:val>
            <c:numRef>
              <c:f>Sheet1!$D$2:$D$7</c:f>
              <c:numCache>
                <c:formatCode>General</c:formatCode>
                <c:ptCount val="6"/>
                <c:pt idx="2">
                  <c:v>7</c:v>
                </c:pt>
                <c:pt idx="3">
                  <c:v>7</c:v>
                </c:pt>
                <c:pt idx="4">
                  <c:v>131.93</c:v>
                </c:pt>
                <c:pt idx="5">
                  <c:v>220</c:v>
                </c:pt>
              </c:numCache>
            </c:numRef>
          </c:val>
        </c:ser>
        <c:dLbls>
          <c:showLegendKey val="0"/>
          <c:showVal val="0"/>
          <c:showCatName val="0"/>
          <c:showSerName val="0"/>
          <c:showPercent val="0"/>
          <c:showBubbleSize val="0"/>
        </c:dLbls>
        <c:gapWidth val="150"/>
        <c:overlap val="100"/>
        <c:axId val="133024768"/>
        <c:axId val="133034752"/>
      </c:barChart>
      <c:catAx>
        <c:axId val="133024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33034752"/>
        <c:crosses val="autoZero"/>
        <c:auto val="1"/>
        <c:lblAlgn val="ctr"/>
        <c:lblOffset val="100"/>
        <c:noMultiLvlLbl val="0"/>
      </c:catAx>
      <c:valAx>
        <c:axId val="133034752"/>
        <c:scaling>
          <c:orientation val="minMax"/>
          <c:max val="7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r>
                  <a:rPr lang="en-US" dirty="0" smtClean="0"/>
                  <a:t>$/</a:t>
                </a:r>
                <a:r>
                  <a:rPr lang="en-US" dirty="0" err="1" smtClean="0"/>
                  <a:t>mwh</a:t>
                </a:r>
                <a:endParaRPr lang="en-US" dirty="0"/>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3302476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Projected 2025 Generation</a:t>
            </a:r>
            <a:r>
              <a:rPr lang="en-US" baseline="0" dirty="0" smtClean="0"/>
              <a:t> Mix in PJM, NY, and New England</a:t>
            </a:r>
            <a:endParaRPr lang="en-US" dirty="0"/>
          </a:p>
        </c:rich>
      </c:tx>
      <c:layout/>
      <c:overlay val="0"/>
      <c:spPr>
        <a:noFill/>
        <a:ln>
          <a:noFill/>
        </a:ln>
        <a:effectLst/>
      </c:spPr>
    </c:title>
    <c:autoTitleDeleted val="0"/>
    <c:plotArea>
      <c:layout/>
      <c:barChart>
        <c:barDir val="col"/>
        <c:grouping val="stacked"/>
        <c:varyColors val="0"/>
        <c:ser>
          <c:idx val="0"/>
          <c:order val="0"/>
          <c:tx>
            <c:strRef>
              <c:f>Sheet1!$B$1</c:f>
              <c:strCache>
                <c:ptCount val="1"/>
                <c:pt idx="0">
                  <c:v>Series 1</c:v>
                </c:pt>
              </c:strCache>
            </c:strRef>
          </c:tx>
          <c:spPr>
            <a:solidFill>
              <a:schemeClr val="accent3"/>
            </a:solidFill>
            <a:ln>
              <a:noFill/>
            </a:ln>
            <a:effectLst/>
          </c:spPr>
          <c:invertIfNegative val="0"/>
          <c:dPt>
            <c:idx val="1"/>
            <c:invertIfNegative val="0"/>
            <c:bubble3D val="0"/>
            <c:spPr>
              <a:noFill/>
              <a:ln>
                <a:noFill/>
              </a:ln>
              <a:effectLst/>
            </c:spPr>
          </c:dPt>
          <c:dPt>
            <c:idx val="2"/>
            <c:invertIfNegative val="0"/>
            <c:bubble3D val="0"/>
            <c:spPr>
              <a:noFill/>
              <a:ln>
                <a:noFill/>
              </a:ln>
              <a:effectLst/>
            </c:spPr>
          </c:dPt>
          <c:dPt>
            <c:idx val="5"/>
            <c:invertIfNegative val="0"/>
            <c:bubble3D val="0"/>
            <c:spPr>
              <a:noFill/>
              <a:ln>
                <a:noFill/>
              </a:ln>
              <a:effectLst/>
            </c:spPr>
          </c:dPt>
          <c:dPt>
            <c:idx val="6"/>
            <c:invertIfNegative val="0"/>
            <c:bubble3D val="0"/>
            <c:spPr>
              <a:noFill/>
              <a:ln>
                <a:noFill/>
              </a:ln>
              <a:effectLst/>
            </c:spPr>
          </c:dPt>
          <c:dPt>
            <c:idx val="8"/>
            <c:invertIfNegative val="0"/>
            <c:bubble3D val="0"/>
            <c:spPr>
              <a:solidFill>
                <a:schemeClr val="accent4"/>
              </a:solidFill>
              <a:ln>
                <a:noFill/>
              </a:ln>
              <a:effectLst/>
            </c:spPr>
          </c:dPt>
          <c:dPt>
            <c:idx val="9"/>
            <c:invertIfNegative val="0"/>
            <c:bubble3D val="0"/>
            <c:spPr>
              <a:noFill/>
              <a:ln>
                <a:noFill/>
              </a:ln>
              <a:effectLst/>
            </c:spPr>
          </c:dPt>
          <c:dPt>
            <c:idx val="10"/>
            <c:invertIfNegative val="0"/>
            <c:bubble3D val="0"/>
            <c:spPr>
              <a:noFill/>
              <a:ln>
                <a:noFill/>
              </a:ln>
              <a:effectLst/>
            </c:spPr>
          </c:dPt>
          <c:cat>
            <c:strRef>
              <c:f>Sheet1!$A$2:$A$12</c:f>
              <c:strCache>
                <c:ptCount val="11"/>
                <c:pt idx="0">
                  <c:v>Potential ZEC Nuclear</c:v>
                </c:pt>
                <c:pt idx="1">
                  <c:v>Other State-Supported Generation</c:v>
                </c:pt>
                <c:pt idx="2">
                  <c:v>Other Generation</c:v>
                </c:pt>
                <c:pt idx="4">
                  <c:v>ZEC-Eligible Nuclear</c:v>
                </c:pt>
                <c:pt idx="5">
                  <c:v>Other State-Supported Generation</c:v>
                </c:pt>
                <c:pt idx="6">
                  <c:v>Other Generation</c:v>
                </c:pt>
                <c:pt idx="8">
                  <c:v>Potential ZEC Nuclear</c:v>
                </c:pt>
                <c:pt idx="9">
                  <c:v>Other State-Supported Generation</c:v>
                </c:pt>
                <c:pt idx="10">
                  <c:v>Other Generation</c:v>
                </c:pt>
              </c:strCache>
            </c:strRef>
          </c:cat>
          <c:val>
            <c:numRef>
              <c:f>Sheet1!$B$2:$B$12</c:f>
              <c:numCache>
                <c:formatCode>General</c:formatCode>
                <c:ptCount val="11"/>
                <c:pt idx="0">
                  <c:v>1.7258504424738325E-2</c:v>
                </c:pt>
                <c:pt idx="1">
                  <c:v>0.11750773903264664</c:v>
                </c:pt>
                <c:pt idx="2">
                  <c:v>0.4069456714850837</c:v>
                </c:pt>
                <c:pt idx="4">
                  <c:v>0.17254240464811169</c:v>
                </c:pt>
                <c:pt idx="5">
                  <c:v>0.17254240464811169</c:v>
                </c:pt>
                <c:pt idx="6">
                  <c:v>0.51941478216835524</c:v>
                </c:pt>
                <c:pt idx="8">
                  <c:v>0.18010137008252547</c:v>
                </c:pt>
                <c:pt idx="9">
                  <c:v>0.18010137008252547</c:v>
                </c:pt>
                <c:pt idx="10">
                  <c:v>0.52413427049954242</c:v>
                </c:pt>
              </c:numCache>
            </c:numRef>
          </c:val>
        </c:ser>
        <c:ser>
          <c:idx val="1"/>
          <c:order val="1"/>
          <c:tx>
            <c:strRef>
              <c:f>Sheet1!$C$1</c:f>
              <c:strCache>
                <c:ptCount val="1"/>
                <c:pt idx="0">
                  <c:v>Series 2</c:v>
                </c:pt>
              </c:strCache>
            </c:strRef>
          </c:tx>
          <c:spPr>
            <a:solidFill>
              <a:schemeClr val="accent2"/>
            </a:solidFill>
            <a:ln>
              <a:noFill/>
            </a:ln>
            <a:effectLst/>
          </c:spPr>
          <c:invertIfNegative val="0"/>
          <c:dPt>
            <c:idx val="0"/>
            <c:invertIfNegative val="0"/>
            <c:bubble3D val="0"/>
            <c:spPr>
              <a:solidFill>
                <a:schemeClr val="accent4"/>
              </a:solidFill>
              <a:ln>
                <a:noFill/>
              </a:ln>
              <a:effectLst/>
            </c:spPr>
          </c:dPt>
          <c:dPt>
            <c:idx val="1"/>
            <c:invertIfNegative val="0"/>
            <c:bubble3D val="0"/>
            <c:spPr>
              <a:solidFill>
                <a:schemeClr val="accent1"/>
              </a:solidFill>
              <a:ln>
                <a:noFill/>
              </a:ln>
              <a:effectLst/>
            </c:spPr>
          </c:dPt>
          <c:dPt>
            <c:idx val="2"/>
            <c:invertIfNegative val="0"/>
            <c:bubble3D val="0"/>
            <c:spPr>
              <a:solidFill>
                <a:schemeClr val="accent4"/>
              </a:solidFill>
              <a:ln>
                <a:noFill/>
              </a:ln>
              <a:effectLst/>
            </c:spPr>
          </c:dPt>
          <c:dPt>
            <c:idx val="5"/>
            <c:invertIfNegative val="0"/>
            <c:bubble3D val="0"/>
            <c:spPr>
              <a:solidFill>
                <a:schemeClr val="accent1"/>
              </a:solidFill>
              <a:ln>
                <a:noFill/>
              </a:ln>
              <a:effectLst/>
            </c:spPr>
          </c:dPt>
          <c:dPt>
            <c:idx val="6"/>
            <c:invertIfNegative val="0"/>
            <c:bubble3D val="0"/>
            <c:spPr>
              <a:solidFill>
                <a:schemeClr val="accent6"/>
              </a:solidFill>
              <a:ln>
                <a:noFill/>
              </a:ln>
              <a:effectLst/>
            </c:spPr>
          </c:dPt>
          <c:dPt>
            <c:idx val="9"/>
            <c:invertIfNegative val="0"/>
            <c:bubble3D val="0"/>
            <c:spPr>
              <a:solidFill>
                <a:schemeClr val="accent1"/>
              </a:solidFill>
              <a:ln>
                <a:noFill/>
              </a:ln>
              <a:effectLst/>
            </c:spPr>
          </c:dPt>
          <c:dPt>
            <c:idx val="10"/>
            <c:invertIfNegative val="0"/>
            <c:bubble3D val="0"/>
            <c:spPr>
              <a:solidFill>
                <a:schemeClr val="accent6"/>
              </a:solidFill>
              <a:ln>
                <a:noFill/>
              </a:ln>
              <a:effectLst/>
            </c:spPr>
          </c:dPt>
          <c:cat>
            <c:strRef>
              <c:f>Sheet1!$A$2:$A$12</c:f>
              <c:strCache>
                <c:ptCount val="11"/>
                <c:pt idx="0">
                  <c:v>Potential ZEC Nuclear</c:v>
                </c:pt>
                <c:pt idx="1">
                  <c:v>Other State-Supported Generation</c:v>
                </c:pt>
                <c:pt idx="2">
                  <c:v>Other Generation</c:v>
                </c:pt>
                <c:pt idx="4">
                  <c:v>ZEC-Eligible Nuclear</c:v>
                </c:pt>
                <c:pt idx="5">
                  <c:v>Other State-Supported Generation</c:v>
                </c:pt>
                <c:pt idx="6">
                  <c:v>Other Generation</c:v>
                </c:pt>
                <c:pt idx="8">
                  <c:v>Potential ZEC Nuclear</c:v>
                </c:pt>
                <c:pt idx="9">
                  <c:v>Other State-Supported Generation</c:v>
                </c:pt>
                <c:pt idx="10">
                  <c:v>Other Generation</c:v>
                </c:pt>
              </c:strCache>
            </c:strRef>
          </c:cat>
          <c:val>
            <c:numRef>
              <c:f>Sheet1!$C$2:$C$12</c:f>
              <c:numCache>
                <c:formatCode>General</c:formatCode>
                <c:ptCount val="11"/>
                <c:pt idx="0">
                  <c:v>0.10024923460790831</c:v>
                </c:pt>
                <c:pt idx="1">
                  <c:v>0.10234099940592695</c:v>
                </c:pt>
                <c:pt idx="2">
                  <c:v>0.14516499048845324</c:v>
                </c:pt>
                <c:pt idx="5">
                  <c:v>0.13845292710947296</c:v>
                </c:pt>
                <c:pt idx="6">
                  <c:v>0.48058521783164471</c:v>
                </c:pt>
                <c:pt idx="9">
                  <c:v>0.28093699464023619</c:v>
                </c:pt>
                <c:pt idx="10">
                  <c:v>0.47586572950045758</c:v>
                </c:pt>
              </c:numCache>
            </c:numRef>
          </c:val>
        </c:ser>
        <c:ser>
          <c:idx val="2"/>
          <c:order val="2"/>
          <c:tx>
            <c:strRef>
              <c:f>Sheet1!$D$1</c:f>
              <c:strCache>
                <c:ptCount val="1"/>
                <c:pt idx="0">
                  <c:v>Series 3</c:v>
                </c:pt>
              </c:strCache>
            </c:strRef>
          </c:tx>
          <c:spPr>
            <a:solidFill>
              <a:schemeClr val="accent3"/>
            </a:solidFill>
            <a:ln>
              <a:noFill/>
            </a:ln>
            <a:effectLst/>
          </c:spPr>
          <c:invertIfNegative val="0"/>
          <c:dPt>
            <c:idx val="1"/>
            <c:invertIfNegative val="0"/>
            <c:bubble3D val="0"/>
            <c:spPr>
              <a:solidFill>
                <a:schemeClr val="accent5"/>
              </a:solidFill>
              <a:ln>
                <a:noFill/>
              </a:ln>
              <a:effectLst/>
            </c:spPr>
          </c:dPt>
          <c:dPt>
            <c:idx val="2"/>
            <c:invertIfNegative val="0"/>
            <c:bubble3D val="0"/>
            <c:spPr>
              <a:solidFill>
                <a:schemeClr val="accent6"/>
              </a:solidFill>
              <a:ln>
                <a:noFill/>
              </a:ln>
              <a:effectLst/>
            </c:spPr>
          </c:dPt>
          <c:dPt>
            <c:idx val="5"/>
            <c:invertIfNegative val="0"/>
            <c:bubble3D val="0"/>
            <c:spPr>
              <a:solidFill>
                <a:schemeClr val="accent2"/>
              </a:solidFill>
              <a:ln>
                <a:noFill/>
              </a:ln>
              <a:effectLst/>
            </c:spPr>
          </c:dPt>
          <c:dPt>
            <c:idx val="9"/>
            <c:invertIfNegative val="0"/>
            <c:bubble3D val="0"/>
            <c:spPr>
              <a:solidFill>
                <a:schemeClr val="accent2"/>
              </a:solidFill>
              <a:ln>
                <a:noFill/>
              </a:ln>
              <a:effectLst/>
            </c:spPr>
          </c:dPt>
          <c:cat>
            <c:strRef>
              <c:f>Sheet1!$A$2:$A$12</c:f>
              <c:strCache>
                <c:ptCount val="11"/>
                <c:pt idx="0">
                  <c:v>Potential ZEC Nuclear</c:v>
                </c:pt>
                <c:pt idx="1">
                  <c:v>Other State-Supported Generation</c:v>
                </c:pt>
                <c:pt idx="2">
                  <c:v>Other Generation</c:v>
                </c:pt>
                <c:pt idx="4">
                  <c:v>ZEC-Eligible Nuclear</c:v>
                </c:pt>
                <c:pt idx="5">
                  <c:v>Other State-Supported Generation</c:v>
                </c:pt>
                <c:pt idx="6">
                  <c:v>Other Generation</c:v>
                </c:pt>
                <c:pt idx="8">
                  <c:v>Potential ZEC Nuclear</c:v>
                </c:pt>
                <c:pt idx="9">
                  <c:v>Other State-Supported Generation</c:v>
                </c:pt>
                <c:pt idx="10">
                  <c:v>Other Generation</c:v>
                </c:pt>
              </c:strCache>
            </c:strRef>
          </c:cat>
          <c:val>
            <c:numRef>
              <c:f>Sheet1!$D$2:$D$12</c:f>
              <c:numCache>
                <c:formatCode>General</c:formatCode>
                <c:ptCount val="11"/>
                <c:pt idx="1">
                  <c:v>0.18709693304651012</c:v>
                </c:pt>
                <c:pt idx="2">
                  <c:v>0.46514784245120144</c:v>
                </c:pt>
                <c:pt idx="5">
                  <c:v>0.14993694686533596</c:v>
                </c:pt>
                <c:pt idx="9">
                  <c:v>6.3095905776780703E-2</c:v>
                </c:pt>
              </c:numCache>
            </c:numRef>
          </c:val>
        </c:ser>
        <c:ser>
          <c:idx val="3"/>
          <c:order val="3"/>
          <c:tx>
            <c:strRef>
              <c:f>Sheet1!$E$1</c:f>
              <c:strCache>
                <c:ptCount val="1"/>
                <c:pt idx="0">
                  <c:v>Series 4</c:v>
                </c:pt>
              </c:strCache>
            </c:strRef>
          </c:tx>
          <c:spPr>
            <a:solidFill>
              <a:schemeClr val="accent5"/>
            </a:solidFill>
            <a:ln>
              <a:noFill/>
            </a:ln>
            <a:effectLst/>
          </c:spPr>
          <c:invertIfNegative val="0"/>
          <c:cat>
            <c:strRef>
              <c:f>Sheet1!$A$2:$A$12</c:f>
              <c:strCache>
                <c:ptCount val="11"/>
                <c:pt idx="0">
                  <c:v>Potential ZEC Nuclear</c:v>
                </c:pt>
                <c:pt idx="1">
                  <c:v>Other State-Supported Generation</c:v>
                </c:pt>
                <c:pt idx="2">
                  <c:v>Other Generation</c:v>
                </c:pt>
                <c:pt idx="4">
                  <c:v>ZEC-Eligible Nuclear</c:v>
                </c:pt>
                <c:pt idx="5">
                  <c:v>Other State-Supported Generation</c:v>
                </c:pt>
                <c:pt idx="6">
                  <c:v>Other Generation</c:v>
                </c:pt>
                <c:pt idx="8">
                  <c:v>Potential ZEC Nuclear</c:v>
                </c:pt>
                <c:pt idx="9">
                  <c:v>Other State-Supported Generation</c:v>
                </c:pt>
                <c:pt idx="10">
                  <c:v>Other Generation</c:v>
                </c:pt>
              </c:strCache>
            </c:strRef>
          </c:cat>
          <c:val>
            <c:numRef>
              <c:f>Sheet1!$E$2:$E$12</c:f>
              <c:numCache>
                <c:formatCode>General</c:formatCode>
                <c:ptCount val="11"/>
                <c:pt idx="5">
                  <c:v>5.8482503545434661E-2</c:v>
                </c:pt>
              </c:numCache>
            </c:numRef>
          </c:val>
        </c:ser>
        <c:dLbls>
          <c:showLegendKey val="0"/>
          <c:showVal val="0"/>
          <c:showCatName val="0"/>
          <c:showSerName val="0"/>
          <c:showPercent val="0"/>
          <c:showBubbleSize val="0"/>
        </c:dLbls>
        <c:gapWidth val="150"/>
        <c:overlap val="100"/>
        <c:axId val="95982720"/>
        <c:axId val="95984256"/>
      </c:barChart>
      <c:catAx>
        <c:axId val="95982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50" b="0" i="0" u="none" strike="noStrike" kern="1200" baseline="0">
                <a:solidFill>
                  <a:schemeClr val="tx1">
                    <a:lumMod val="65000"/>
                    <a:lumOff val="35000"/>
                  </a:schemeClr>
                </a:solidFill>
                <a:latin typeface="+mn-lt"/>
                <a:ea typeface="+mn-ea"/>
                <a:cs typeface="+mn-cs"/>
              </a:defRPr>
            </a:pPr>
            <a:endParaRPr lang="en-US"/>
          </a:p>
        </c:txPr>
        <c:crossAx val="95984256"/>
        <c:crosses val="autoZero"/>
        <c:auto val="1"/>
        <c:lblAlgn val="ctr"/>
        <c:lblOffset val="100"/>
        <c:noMultiLvlLbl val="0"/>
      </c:catAx>
      <c:valAx>
        <c:axId val="95984256"/>
        <c:scaling>
          <c:orientation val="minMax"/>
          <c:max val="1"/>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 of generation output</a:t>
                </a:r>
                <a:endParaRPr lang="en-US" dirty="0"/>
              </a:p>
            </c:rich>
          </c:tx>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5982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dirty="0" smtClean="0">
                <a:solidFill>
                  <a:schemeClr val="tx1"/>
                </a:solidFill>
              </a:rPr>
              <a:t>ISO Administers</a:t>
            </a:r>
            <a:r>
              <a:rPr lang="en-US" sz="1600" baseline="0" dirty="0" smtClean="0">
                <a:solidFill>
                  <a:schemeClr val="tx1"/>
                </a:solidFill>
              </a:rPr>
              <a:t> Carbon Price…</a:t>
            </a:r>
            <a:endParaRPr lang="en-US" sz="1600" dirty="0">
              <a:solidFill>
                <a:schemeClr val="tx1"/>
              </a:solidFill>
            </a:endParaRPr>
          </a:p>
        </c:rich>
      </c:tx>
      <c:layout/>
      <c:overlay val="0"/>
      <c:spPr>
        <a:noFill/>
        <a:ln>
          <a:noFill/>
        </a:ln>
        <a:effectLst/>
      </c:spPr>
    </c:title>
    <c:autoTitleDeleted val="0"/>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chemeClr val="accent2"/>
              </a:solidFill>
              <a:ln>
                <a:noFill/>
              </a:ln>
              <a:effectLst/>
            </c:spPr>
          </c:dPt>
          <c:cat>
            <c:strRef>
              <c:f>Sheet1!$A$2:$A$3</c:f>
              <c:strCache>
                <c:ptCount val="2"/>
                <c:pt idx="0">
                  <c:v>ISO Administers Carbon Price</c:v>
                </c:pt>
                <c:pt idx="1">
                  <c:v>…Which is incorporated into energy price signal</c:v>
                </c:pt>
              </c:strCache>
            </c:strRef>
          </c:cat>
          <c:val>
            <c:numRef>
              <c:f>Sheet1!$B$2:$B$3</c:f>
              <c:numCache>
                <c:formatCode>General</c:formatCode>
                <c:ptCount val="2"/>
                <c:pt idx="0">
                  <c:v>80</c:v>
                </c:pt>
                <c:pt idx="1">
                  <c:v>35</c:v>
                </c:pt>
              </c:numCache>
            </c:numRef>
          </c:val>
        </c:ser>
        <c:dLbls>
          <c:showLegendKey val="0"/>
          <c:showVal val="0"/>
          <c:showCatName val="0"/>
          <c:showSerName val="0"/>
          <c:showPercent val="0"/>
          <c:showBubbleSize val="0"/>
        </c:dLbls>
        <c:gapWidth val="150"/>
        <c:overlap val="100"/>
        <c:axId val="165264000"/>
        <c:axId val="165265792"/>
      </c:barChart>
      <c:catAx>
        <c:axId val="16526400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5265792"/>
        <c:crosses val="autoZero"/>
        <c:auto val="1"/>
        <c:lblAlgn val="ctr"/>
        <c:lblOffset val="100"/>
        <c:noMultiLvlLbl val="0"/>
      </c:catAx>
      <c:valAx>
        <c:axId val="165265792"/>
        <c:scaling>
          <c:orientation val="minMax"/>
        </c:scaling>
        <c:delete val="1"/>
        <c:axPos val="l"/>
        <c:numFmt formatCode="General" sourceLinked="1"/>
        <c:majorTickMark val="none"/>
        <c:minorTickMark val="none"/>
        <c:tickLblPos val="nextTo"/>
        <c:crossAx val="165264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dirty="0" smtClean="0">
                <a:solidFill>
                  <a:schemeClr val="tx1"/>
                </a:solidFill>
              </a:rPr>
              <a:t>…</a:t>
            </a:r>
            <a:r>
              <a:rPr lang="en-US" sz="1800" dirty="0" err="1" smtClean="0">
                <a:solidFill>
                  <a:schemeClr val="tx1"/>
                </a:solidFill>
              </a:rPr>
              <a:t>Redispatch</a:t>
            </a:r>
            <a:endParaRPr lang="en-US" sz="1800" dirty="0">
              <a:solidFill>
                <a:schemeClr val="tx1"/>
              </a:solidFill>
            </a:endParaRPr>
          </a:p>
        </c:rich>
      </c:tx>
      <c:layout/>
      <c:overlay val="0"/>
      <c:spPr>
        <a:noFill/>
        <a:ln>
          <a:noFill/>
        </a:ln>
        <a:effectLst/>
      </c:spPr>
    </c:title>
    <c:autoTitleDeleted val="0"/>
    <c:plotArea>
      <c:layout>
        <c:manualLayout>
          <c:layoutTarget val="inner"/>
          <c:xMode val="edge"/>
          <c:yMode val="edge"/>
          <c:x val="4.7616726593754335E-2"/>
          <c:y val="0.17706773623751257"/>
          <c:w val="0.90476654681249136"/>
          <c:h val="0.57260637658999602"/>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cat>
            <c:strRef>
              <c:f>Sheet1!$A$2:$A$6</c:f>
              <c:strCache>
                <c:ptCount val="5"/>
                <c:pt idx="0">
                  <c:v>Coal</c:v>
                </c:pt>
                <c:pt idx="1">
                  <c:v>Gas</c:v>
                </c:pt>
                <c:pt idx="2">
                  <c:v>  </c:v>
                </c:pt>
                <c:pt idx="3">
                  <c:v>Coal</c:v>
                </c:pt>
                <c:pt idx="4">
                  <c:v>Gas</c:v>
                </c:pt>
              </c:strCache>
            </c:strRef>
          </c:cat>
          <c:val>
            <c:numRef>
              <c:f>Sheet1!$B$2:$B$6</c:f>
              <c:numCache>
                <c:formatCode>General</c:formatCode>
                <c:ptCount val="5"/>
                <c:pt idx="0">
                  <c:v>20</c:v>
                </c:pt>
                <c:pt idx="1">
                  <c:v>40</c:v>
                </c:pt>
                <c:pt idx="3">
                  <c:v>20</c:v>
                </c:pt>
                <c:pt idx="4">
                  <c:v>40</c:v>
                </c:pt>
              </c:numCache>
            </c:numRef>
          </c:val>
        </c:ser>
        <c:ser>
          <c:idx val="1"/>
          <c:order val="1"/>
          <c:tx>
            <c:strRef>
              <c:f>Sheet1!$C$1</c:f>
              <c:strCache>
                <c:ptCount val="1"/>
                <c:pt idx="0">
                  <c:v>Series 2</c:v>
                </c:pt>
              </c:strCache>
            </c:strRef>
          </c:tx>
          <c:spPr>
            <a:solidFill>
              <a:schemeClr val="accent2"/>
            </a:solidFill>
            <a:ln>
              <a:noFill/>
            </a:ln>
            <a:effectLst/>
          </c:spPr>
          <c:invertIfNegative val="0"/>
          <c:cat>
            <c:strRef>
              <c:f>Sheet1!$A$2:$A$6</c:f>
              <c:strCache>
                <c:ptCount val="5"/>
                <c:pt idx="0">
                  <c:v>Coal</c:v>
                </c:pt>
                <c:pt idx="1">
                  <c:v>Gas</c:v>
                </c:pt>
                <c:pt idx="2">
                  <c:v>  </c:v>
                </c:pt>
                <c:pt idx="3">
                  <c:v>Coal</c:v>
                </c:pt>
                <c:pt idx="4">
                  <c:v>Gas</c:v>
                </c:pt>
              </c:strCache>
            </c:strRef>
          </c:cat>
          <c:val>
            <c:numRef>
              <c:f>Sheet1!$C$2:$C$6</c:f>
              <c:numCache>
                <c:formatCode>General</c:formatCode>
                <c:ptCount val="5"/>
                <c:pt idx="3">
                  <c:v>80</c:v>
                </c:pt>
                <c:pt idx="4">
                  <c:v>35</c:v>
                </c:pt>
              </c:numCache>
            </c:numRef>
          </c:val>
        </c:ser>
        <c:dLbls>
          <c:showLegendKey val="0"/>
          <c:showVal val="0"/>
          <c:showCatName val="0"/>
          <c:showSerName val="0"/>
          <c:showPercent val="0"/>
          <c:showBubbleSize val="0"/>
        </c:dLbls>
        <c:gapWidth val="150"/>
        <c:overlap val="100"/>
        <c:axId val="165974784"/>
        <c:axId val="165976320"/>
      </c:barChart>
      <c:catAx>
        <c:axId val="16597478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5976320"/>
        <c:crosses val="autoZero"/>
        <c:auto val="1"/>
        <c:lblAlgn val="ctr"/>
        <c:lblOffset val="100"/>
        <c:noMultiLvlLbl val="0"/>
      </c:catAx>
      <c:valAx>
        <c:axId val="165976320"/>
        <c:scaling>
          <c:orientation val="minMax"/>
        </c:scaling>
        <c:delete val="1"/>
        <c:axPos val="l"/>
        <c:numFmt formatCode="General" sourceLinked="1"/>
        <c:majorTickMark val="none"/>
        <c:minorTickMark val="none"/>
        <c:tickLblPos val="nextTo"/>
        <c:crossAx val="165974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dirty="0" smtClean="0">
                <a:solidFill>
                  <a:schemeClr val="tx1"/>
                </a:solidFill>
              </a:rPr>
              <a:t>…Renewable Entry</a:t>
            </a:r>
            <a:endParaRPr lang="en-US" sz="1800" dirty="0">
              <a:solidFill>
                <a:schemeClr val="tx1"/>
              </a:solidFill>
            </a:endParaRPr>
          </a:p>
        </c:rich>
      </c:tx>
      <c:layout/>
      <c:overlay val="0"/>
      <c:spPr>
        <a:noFill/>
        <a:ln>
          <a:noFill/>
        </a:ln>
        <a:effectLst/>
      </c:spPr>
    </c:title>
    <c:autoTitleDeleted val="0"/>
    <c:plotArea>
      <c:layout>
        <c:manualLayout>
          <c:layoutTarget val="inner"/>
          <c:xMode val="edge"/>
          <c:yMode val="edge"/>
          <c:x val="4.7616726593754335E-2"/>
          <c:y val="0.17706773623751257"/>
          <c:w val="0.90476654681249136"/>
          <c:h val="0.57260637658999602"/>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cat>
            <c:strRef>
              <c:f>Sheet1!$A$2:$A$6</c:f>
              <c:strCache>
                <c:ptCount val="5"/>
                <c:pt idx="0">
                  <c:v>Revenue</c:v>
                </c:pt>
                <c:pt idx="1">
                  <c:v>Cost</c:v>
                </c:pt>
                <c:pt idx="2">
                  <c:v>  </c:v>
                </c:pt>
                <c:pt idx="3">
                  <c:v>Revenue</c:v>
                </c:pt>
                <c:pt idx="4">
                  <c:v>Cost</c:v>
                </c:pt>
              </c:strCache>
            </c:strRef>
          </c:cat>
          <c:val>
            <c:numRef>
              <c:f>Sheet1!$B$2:$B$6</c:f>
              <c:numCache>
                <c:formatCode>General</c:formatCode>
                <c:ptCount val="5"/>
                <c:pt idx="0">
                  <c:v>40</c:v>
                </c:pt>
                <c:pt idx="1">
                  <c:v>10</c:v>
                </c:pt>
                <c:pt idx="3">
                  <c:v>40</c:v>
                </c:pt>
                <c:pt idx="4">
                  <c:v>10</c:v>
                </c:pt>
              </c:numCache>
            </c:numRef>
          </c:val>
        </c:ser>
        <c:ser>
          <c:idx val="1"/>
          <c:order val="1"/>
          <c:tx>
            <c:strRef>
              <c:f>Sheet1!$C$1</c:f>
              <c:strCache>
                <c:ptCount val="1"/>
                <c:pt idx="0">
                  <c:v>Series 2</c:v>
                </c:pt>
              </c:strCache>
            </c:strRef>
          </c:tx>
          <c:spPr>
            <a:solidFill>
              <a:schemeClr val="accent2"/>
            </a:solidFill>
            <a:ln>
              <a:noFill/>
            </a:ln>
            <a:effectLst/>
          </c:spPr>
          <c:invertIfNegative val="0"/>
          <c:dPt>
            <c:idx val="0"/>
            <c:invertIfNegative val="0"/>
            <c:bubble3D val="0"/>
            <c:spPr>
              <a:solidFill>
                <a:schemeClr val="accent5"/>
              </a:solidFill>
              <a:ln>
                <a:noFill/>
              </a:ln>
              <a:effectLst/>
            </c:spPr>
          </c:dPt>
          <c:cat>
            <c:strRef>
              <c:f>Sheet1!$A$2:$A$6</c:f>
              <c:strCache>
                <c:ptCount val="5"/>
                <c:pt idx="0">
                  <c:v>Revenue</c:v>
                </c:pt>
                <c:pt idx="1">
                  <c:v>Cost</c:v>
                </c:pt>
                <c:pt idx="2">
                  <c:v>  </c:v>
                </c:pt>
                <c:pt idx="3">
                  <c:v>Revenue</c:v>
                </c:pt>
                <c:pt idx="4">
                  <c:v>Cost</c:v>
                </c:pt>
              </c:strCache>
            </c:strRef>
          </c:cat>
          <c:val>
            <c:numRef>
              <c:f>Sheet1!$C$2:$C$6</c:f>
              <c:numCache>
                <c:formatCode>General</c:formatCode>
                <c:ptCount val="5"/>
                <c:pt idx="0">
                  <c:v>10</c:v>
                </c:pt>
                <c:pt idx="1">
                  <c:v>75</c:v>
                </c:pt>
                <c:pt idx="3">
                  <c:v>35</c:v>
                </c:pt>
                <c:pt idx="4">
                  <c:v>75</c:v>
                </c:pt>
              </c:numCache>
            </c:numRef>
          </c:val>
        </c:ser>
        <c:ser>
          <c:idx val="2"/>
          <c:order val="2"/>
          <c:tx>
            <c:strRef>
              <c:f>Sheet1!$D$1</c:f>
              <c:strCache>
                <c:ptCount val="1"/>
                <c:pt idx="0">
                  <c:v>Series 3</c:v>
                </c:pt>
              </c:strCache>
            </c:strRef>
          </c:tx>
          <c:spPr>
            <a:solidFill>
              <a:schemeClr val="accent5"/>
            </a:solidFill>
            <a:ln>
              <a:noFill/>
              <a:prstDash val="dash"/>
            </a:ln>
            <a:effectLst/>
          </c:spPr>
          <c:invertIfNegative val="0"/>
          <c:dPt>
            <c:idx val="0"/>
            <c:invertIfNegative val="0"/>
            <c:bubble3D val="0"/>
            <c:spPr>
              <a:noFill/>
              <a:ln>
                <a:solidFill>
                  <a:schemeClr val="tx2"/>
                </a:solidFill>
                <a:prstDash val="dash"/>
              </a:ln>
              <a:effectLst/>
            </c:spPr>
          </c:dPt>
          <c:cat>
            <c:strRef>
              <c:f>Sheet1!$A$2:$A$6</c:f>
              <c:strCache>
                <c:ptCount val="5"/>
                <c:pt idx="0">
                  <c:v>Revenue</c:v>
                </c:pt>
                <c:pt idx="1">
                  <c:v>Cost</c:v>
                </c:pt>
                <c:pt idx="2">
                  <c:v>  </c:v>
                </c:pt>
                <c:pt idx="3">
                  <c:v>Revenue</c:v>
                </c:pt>
                <c:pt idx="4">
                  <c:v>Cost</c:v>
                </c:pt>
              </c:strCache>
            </c:strRef>
          </c:cat>
          <c:val>
            <c:numRef>
              <c:f>Sheet1!$D$2:$D$6</c:f>
              <c:numCache>
                <c:formatCode>General</c:formatCode>
                <c:ptCount val="5"/>
                <c:pt idx="0">
                  <c:v>35</c:v>
                </c:pt>
                <c:pt idx="3">
                  <c:v>10</c:v>
                </c:pt>
              </c:numCache>
            </c:numRef>
          </c:val>
        </c:ser>
        <c:dLbls>
          <c:showLegendKey val="0"/>
          <c:showVal val="0"/>
          <c:showCatName val="0"/>
          <c:showSerName val="0"/>
          <c:showPercent val="0"/>
          <c:showBubbleSize val="0"/>
        </c:dLbls>
        <c:gapWidth val="150"/>
        <c:overlap val="100"/>
        <c:axId val="165953920"/>
        <c:axId val="165955456"/>
      </c:barChart>
      <c:catAx>
        <c:axId val="16595392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5955456"/>
        <c:crosses val="autoZero"/>
        <c:auto val="1"/>
        <c:lblAlgn val="ctr"/>
        <c:lblOffset val="100"/>
        <c:noMultiLvlLbl val="0"/>
      </c:catAx>
      <c:valAx>
        <c:axId val="165955456"/>
        <c:scaling>
          <c:orientation val="minMax"/>
        </c:scaling>
        <c:delete val="1"/>
        <c:axPos val="l"/>
        <c:numFmt formatCode="General" sourceLinked="1"/>
        <c:majorTickMark val="none"/>
        <c:minorTickMark val="none"/>
        <c:tickLblPos val="nextTo"/>
        <c:crossAx val="165953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dirty="0" smtClean="0">
                <a:solidFill>
                  <a:schemeClr val="tx1"/>
                </a:solidFill>
              </a:rPr>
              <a:t>…Nuclear Retention</a:t>
            </a:r>
            <a:endParaRPr lang="en-US" sz="1800" dirty="0">
              <a:solidFill>
                <a:schemeClr val="tx1"/>
              </a:solidFill>
            </a:endParaRPr>
          </a:p>
        </c:rich>
      </c:tx>
      <c:layout/>
      <c:overlay val="0"/>
      <c:spPr>
        <a:noFill/>
        <a:ln>
          <a:noFill/>
        </a:ln>
        <a:effectLst/>
      </c:spPr>
    </c:title>
    <c:autoTitleDeleted val="0"/>
    <c:plotArea>
      <c:layout>
        <c:manualLayout>
          <c:layoutTarget val="inner"/>
          <c:xMode val="edge"/>
          <c:yMode val="edge"/>
          <c:x val="4.7616726593754335E-2"/>
          <c:y val="0.17706773623751257"/>
          <c:w val="0.90476654681249136"/>
          <c:h val="0.57260637658999602"/>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cat>
            <c:strRef>
              <c:f>Sheet1!$A$2:$A$6</c:f>
              <c:strCache>
                <c:ptCount val="5"/>
                <c:pt idx="0">
                  <c:v>Revenue</c:v>
                </c:pt>
                <c:pt idx="1">
                  <c:v>Cost</c:v>
                </c:pt>
                <c:pt idx="2">
                  <c:v>  </c:v>
                </c:pt>
                <c:pt idx="3">
                  <c:v>Revenue</c:v>
                </c:pt>
                <c:pt idx="4">
                  <c:v>Cost</c:v>
                </c:pt>
              </c:strCache>
            </c:strRef>
          </c:cat>
          <c:val>
            <c:numRef>
              <c:f>Sheet1!$B$2:$B$6</c:f>
              <c:numCache>
                <c:formatCode>General</c:formatCode>
                <c:ptCount val="5"/>
                <c:pt idx="0">
                  <c:v>30</c:v>
                </c:pt>
                <c:pt idx="1">
                  <c:v>10</c:v>
                </c:pt>
                <c:pt idx="3">
                  <c:v>30</c:v>
                </c:pt>
                <c:pt idx="4">
                  <c:v>10</c:v>
                </c:pt>
              </c:numCache>
            </c:numRef>
          </c:val>
        </c:ser>
        <c:ser>
          <c:idx val="1"/>
          <c:order val="1"/>
          <c:tx>
            <c:strRef>
              <c:f>Sheet1!$C$1</c:f>
              <c:strCache>
                <c:ptCount val="1"/>
                <c:pt idx="0">
                  <c:v>Series 2</c:v>
                </c:pt>
              </c:strCache>
            </c:strRef>
          </c:tx>
          <c:spPr>
            <a:solidFill>
              <a:schemeClr val="accent2"/>
            </a:solidFill>
            <a:ln>
              <a:noFill/>
            </a:ln>
            <a:effectLst/>
          </c:spPr>
          <c:invertIfNegative val="0"/>
          <c:dPt>
            <c:idx val="0"/>
            <c:invertIfNegative val="0"/>
            <c:bubble3D val="0"/>
            <c:spPr>
              <a:solidFill>
                <a:schemeClr val="accent5"/>
              </a:solidFill>
              <a:ln>
                <a:noFill/>
              </a:ln>
              <a:effectLst/>
            </c:spPr>
          </c:dPt>
          <c:cat>
            <c:strRef>
              <c:f>Sheet1!$A$2:$A$6</c:f>
              <c:strCache>
                <c:ptCount val="5"/>
                <c:pt idx="0">
                  <c:v>Revenue</c:v>
                </c:pt>
                <c:pt idx="1">
                  <c:v>Cost</c:v>
                </c:pt>
                <c:pt idx="2">
                  <c:v>  </c:v>
                </c:pt>
                <c:pt idx="3">
                  <c:v>Revenue</c:v>
                </c:pt>
                <c:pt idx="4">
                  <c:v>Cost</c:v>
                </c:pt>
              </c:strCache>
            </c:strRef>
          </c:cat>
          <c:val>
            <c:numRef>
              <c:f>Sheet1!$C$2:$C$6</c:f>
              <c:numCache>
                <c:formatCode>General</c:formatCode>
                <c:ptCount val="5"/>
                <c:pt idx="0">
                  <c:v>10</c:v>
                </c:pt>
                <c:pt idx="1">
                  <c:v>55</c:v>
                </c:pt>
                <c:pt idx="3">
                  <c:v>35</c:v>
                </c:pt>
                <c:pt idx="4">
                  <c:v>55</c:v>
                </c:pt>
              </c:numCache>
            </c:numRef>
          </c:val>
        </c:ser>
        <c:ser>
          <c:idx val="2"/>
          <c:order val="2"/>
          <c:tx>
            <c:strRef>
              <c:f>Sheet1!$D$1</c:f>
              <c:strCache>
                <c:ptCount val="1"/>
                <c:pt idx="0">
                  <c:v>Series 3</c:v>
                </c:pt>
              </c:strCache>
            </c:strRef>
          </c:tx>
          <c:spPr>
            <a:solidFill>
              <a:schemeClr val="accent5"/>
            </a:solidFill>
            <a:ln>
              <a:noFill/>
              <a:prstDash val="dash"/>
            </a:ln>
            <a:effectLst/>
          </c:spPr>
          <c:invertIfNegative val="0"/>
          <c:dPt>
            <c:idx val="0"/>
            <c:invertIfNegative val="0"/>
            <c:bubble3D val="0"/>
            <c:spPr>
              <a:noFill/>
              <a:ln>
                <a:solidFill>
                  <a:schemeClr val="tx2"/>
                </a:solidFill>
                <a:prstDash val="dash"/>
              </a:ln>
              <a:effectLst/>
            </c:spPr>
          </c:dPt>
          <c:dPt>
            <c:idx val="1"/>
            <c:invertIfNegative val="0"/>
            <c:bubble3D val="0"/>
            <c:spPr>
              <a:solidFill>
                <a:schemeClr val="accent3"/>
              </a:solidFill>
              <a:ln>
                <a:noFill/>
                <a:prstDash val="dash"/>
              </a:ln>
              <a:effectLst/>
            </c:spPr>
          </c:dPt>
          <c:dPt>
            <c:idx val="4"/>
            <c:invertIfNegative val="0"/>
            <c:bubble3D val="0"/>
            <c:spPr>
              <a:solidFill>
                <a:schemeClr val="accent3"/>
              </a:solidFill>
              <a:ln>
                <a:noFill/>
                <a:prstDash val="dash"/>
              </a:ln>
              <a:effectLst/>
            </c:spPr>
          </c:dPt>
          <c:cat>
            <c:strRef>
              <c:f>Sheet1!$A$2:$A$6</c:f>
              <c:strCache>
                <c:ptCount val="5"/>
                <c:pt idx="0">
                  <c:v>Revenue</c:v>
                </c:pt>
                <c:pt idx="1">
                  <c:v>Cost</c:v>
                </c:pt>
                <c:pt idx="2">
                  <c:v>  </c:v>
                </c:pt>
                <c:pt idx="3">
                  <c:v>Revenue</c:v>
                </c:pt>
                <c:pt idx="4">
                  <c:v>Cost</c:v>
                </c:pt>
              </c:strCache>
            </c:strRef>
          </c:cat>
          <c:val>
            <c:numRef>
              <c:f>Sheet1!$D$2:$D$6</c:f>
              <c:numCache>
                <c:formatCode>General</c:formatCode>
                <c:ptCount val="5"/>
                <c:pt idx="1">
                  <c:v>10</c:v>
                </c:pt>
                <c:pt idx="3">
                  <c:v>10</c:v>
                </c:pt>
                <c:pt idx="4">
                  <c:v>10</c:v>
                </c:pt>
              </c:numCache>
            </c:numRef>
          </c:val>
        </c:ser>
        <c:dLbls>
          <c:showLegendKey val="0"/>
          <c:showVal val="0"/>
          <c:showCatName val="0"/>
          <c:showSerName val="0"/>
          <c:showPercent val="0"/>
          <c:showBubbleSize val="0"/>
        </c:dLbls>
        <c:gapWidth val="150"/>
        <c:overlap val="100"/>
        <c:axId val="175407872"/>
        <c:axId val="175409408"/>
      </c:barChart>
      <c:catAx>
        <c:axId val="175407872"/>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5409408"/>
        <c:crosses val="autoZero"/>
        <c:auto val="1"/>
        <c:lblAlgn val="ctr"/>
        <c:lblOffset val="100"/>
        <c:noMultiLvlLbl val="0"/>
      </c:catAx>
      <c:valAx>
        <c:axId val="175409408"/>
        <c:scaling>
          <c:orientation val="minMax"/>
        </c:scaling>
        <c:delete val="1"/>
        <c:axPos val="l"/>
        <c:numFmt formatCode="General" sourceLinked="1"/>
        <c:majorTickMark val="none"/>
        <c:minorTickMark val="none"/>
        <c:tickLblPos val="nextTo"/>
        <c:crossAx val="175407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Status Quo</a:t>
            </a:r>
            <a:endParaRPr lang="en-US" dirty="0"/>
          </a:p>
        </c:rich>
      </c:tx>
      <c:layout/>
      <c:overlay val="0"/>
      <c:spPr>
        <a:noFill/>
        <a:ln>
          <a:noFill/>
        </a:ln>
        <a:effectLst/>
      </c:spPr>
    </c:title>
    <c:autoTitleDeleted val="0"/>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Lbls>
            <c:dLbl>
              <c:idx val="0"/>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Wind</c:v>
                </c:pt>
                <c:pt idx="1">
                  <c:v>Nuclear</c:v>
                </c:pt>
                <c:pt idx="2">
                  <c:v>Gas CC</c:v>
                </c:pt>
                <c:pt idx="3">
                  <c:v>Gas CT</c:v>
                </c:pt>
                <c:pt idx="4">
                  <c:v>Oil CT</c:v>
                </c:pt>
              </c:strCache>
            </c:strRef>
          </c:cat>
          <c:val>
            <c:numRef>
              <c:f>Sheet1!$B$2:$B$6</c:f>
              <c:numCache>
                <c:formatCode>General</c:formatCode>
                <c:ptCount val="5"/>
                <c:pt idx="0">
                  <c:v>0</c:v>
                </c:pt>
                <c:pt idx="1">
                  <c:v>10</c:v>
                </c:pt>
                <c:pt idx="2">
                  <c:v>30</c:v>
                </c:pt>
                <c:pt idx="3">
                  <c:v>40</c:v>
                </c:pt>
                <c:pt idx="4">
                  <c:v>60</c:v>
                </c:pt>
              </c:numCache>
            </c:numRef>
          </c:val>
        </c:ser>
        <c:ser>
          <c:idx val="1"/>
          <c:order val="1"/>
          <c:tx>
            <c:strRef>
              <c:f>Sheet1!$C$1</c:f>
              <c:strCache>
                <c:ptCount val="1"/>
                <c:pt idx="0">
                  <c:v>Series 2</c:v>
                </c:pt>
              </c:strCache>
            </c:strRef>
          </c:tx>
          <c:spPr>
            <a:noFill/>
            <a:ln>
              <a:noFill/>
            </a:ln>
            <a:effectLst/>
          </c:spPr>
          <c:invertIfNegative val="0"/>
          <c:cat>
            <c:strRef>
              <c:f>Sheet1!$A$2:$A$6</c:f>
              <c:strCache>
                <c:ptCount val="5"/>
                <c:pt idx="0">
                  <c:v>Wind</c:v>
                </c:pt>
                <c:pt idx="1">
                  <c:v>Nuclear</c:v>
                </c:pt>
                <c:pt idx="2">
                  <c:v>Gas CC</c:v>
                </c:pt>
                <c:pt idx="3">
                  <c:v>Gas CT</c:v>
                </c:pt>
                <c:pt idx="4">
                  <c:v>Oil CT</c:v>
                </c:pt>
              </c:strCache>
            </c:strRef>
          </c:cat>
          <c:val>
            <c:numRef>
              <c:f>Sheet1!$C$2:$C$6</c:f>
              <c:numCache>
                <c:formatCode>General</c:formatCode>
                <c:ptCount val="5"/>
                <c:pt idx="0">
                  <c:v>40</c:v>
                </c:pt>
              </c:numCache>
            </c:numRef>
          </c:val>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Wind</c:v>
                </c:pt>
                <c:pt idx="1">
                  <c:v>Nuclear</c:v>
                </c:pt>
                <c:pt idx="2">
                  <c:v>Gas CC</c:v>
                </c:pt>
                <c:pt idx="3">
                  <c:v>Gas CT</c:v>
                </c:pt>
                <c:pt idx="4">
                  <c:v>Oil CT</c:v>
                </c:pt>
              </c:strCache>
            </c:strRef>
          </c:cat>
          <c:val>
            <c:numRef>
              <c:f>Sheet1!$D$2:$D$6</c:f>
              <c:numCache>
                <c:formatCode>General</c:formatCode>
                <c:ptCount val="5"/>
                <c:pt idx="0">
                  <c:v>35</c:v>
                </c:pt>
              </c:numCache>
            </c:numRef>
          </c:val>
        </c:ser>
        <c:dLbls>
          <c:showLegendKey val="0"/>
          <c:showVal val="0"/>
          <c:showCatName val="0"/>
          <c:showSerName val="0"/>
          <c:showPercent val="0"/>
          <c:showBubbleSize val="0"/>
        </c:dLbls>
        <c:gapWidth val="3"/>
        <c:overlap val="100"/>
        <c:axId val="177545216"/>
        <c:axId val="177546752"/>
      </c:barChart>
      <c:catAx>
        <c:axId val="177545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7546752"/>
        <c:crosses val="autoZero"/>
        <c:auto val="1"/>
        <c:lblAlgn val="ctr"/>
        <c:lblOffset val="100"/>
        <c:noMultiLvlLbl val="0"/>
      </c:catAx>
      <c:valAx>
        <c:axId val="177546752"/>
        <c:scaling>
          <c:orientation val="minMax"/>
          <c:max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7545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$42 Carbon Price</a:t>
            </a:r>
            <a:endParaRPr lang="en-US" dirty="0"/>
          </a:p>
        </c:rich>
      </c:tx>
      <c:layout/>
      <c:overlay val="0"/>
      <c:spPr>
        <a:noFill/>
        <a:ln>
          <a:noFill/>
        </a:ln>
        <a:effectLst/>
      </c:spPr>
    </c:title>
    <c:autoTitleDeleted val="0"/>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Lbls>
            <c:dLbl>
              <c:idx val="0"/>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Wind</c:v>
                </c:pt>
                <c:pt idx="1">
                  <c:v>Nuclear</c:v>
                </c:pt>
                <c:pt idx="2">
                  <c:v>Gas CC</c:v>
                </c:pt>
                <c:pt idx="3">
                  <c:v>Gas CT</c:v>
                </c:pt>
                <c:pt idx="4">
                  <c:v>Oil CT</c:v>
                </c:pt>
              </c:strCache>
            </c:strRef>
          </c:cat>
          <c:val>
            <c:numRef>
              <c:f>Sheet1!$B$2:$B$6</c:f>
              <c:numCache>
                <c:formatCode>General</c:formatCode>
                <c:ptCount val="5"/>
                <c:pt idx="0">
                  <c:v>0</c:v>
                </c:pt>
                <c:pt idx="1">
                  <c:v>10</c:v>
                </c:pt>
                <c:pt idx="2">
                  <c:v>30</c:v>
                </c:pt>
                <c:pt idx="3">
                  <c:v>40</c:v>
                </c:pt>
                <c:pt idx="4">
                  <c:v>60</c:v>
                </c:pt>
              </c:numCache>
            </c:numRef>
          </c:val>
        </c:ser>
        <c:ser>
          <c:idx val="1"/>
          <c:order val="1"/>
          <c:tx>
            <c:strRef>
              <c:f>Sheet1!$C$1</c:f>
              <c:strCache>
                <c:ptCount val="1"/>
                <c:pt idx="0">
                  <c:v>Series 2</c:v>
                </c:pt>
              </c:strCache>
            </c:strRef>
          </c:tx>
          <c:spPr>
            <a:noFill/>
            <a:ln>
              <a:noFill/>
            </a:ln>
            <a:effectLst/>
          </c:spPr>
          <c:invertIfNegative val="0"/>
          <c:cat>
            <c:strRef>
              <c:f>Sheet1!$A$2:$A$6</c:f>
              <c:strCache>
                <c:ptCount val="5"/>
                <c:pt idx="0">
                  <c:v>Wind</c:v>
                </c:pt>
                <c:pt idx="1">
                  <c:v>Nuclear</c:v>
                </c:pt>
                <c:pt idx="2">
                  <c:v>Gas CC</c:v>
                </c:pt>
                <c:pt idx="3">
                  <c:v>Gas CT</c:v>
                </c:pt>
                <c:pt idx="4">
                  <c:v>Oil CT</c:v>
                </c:pt>
              </c:strCache>
            </c:strRef>
          </c:cat>
          <c:val>
            <c:numRef>
              <c:f>Sheet1!$C$2:$C$6</c:f>
              <c:numCache>
                <c:formatCode>General</c:formatCode>
                <c:ptCount val="5"/>
                <c:pt idx="0">
                  <c:v>61</c:v>
                </c:pt>
              </c:numCache>
            </c:numRef>
          </c:val>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Wind</c:v>
                </c:pt>
                <c:pt idx="1">
                  <c:v>Nuclear</c:v>
                </c:pt>
                <c:pt idx="2">
                  <c:v>Gas CC</c:v>
                </c:pt>
                <c:pt idx="3">
                  <c:v>Gas CT</c:v>
                </c:pt>
                <c:pt idx="4">
                  <c:v>Oil CT</c:v>
                </c:pt>
              </c:strCache>
            </c:strRef>
          </c:cat>
          <c:val>
            <c:numRef>
              <c:f>Sheet1!$D$2:$D$6</c:f>
              <c:numCache>
                <c:formatCode>General</c:formatCode>
                <c:ptCount val="5"/>
                <c:pt idx="0">
                  <c:v>14</c:v>
                </c:pt>
              </c:numCache>
            </c:numRef>
          </c:val>
        </c:ser>
        <c:ser>
          <c:idx val="3"/>
          <c:order val="3"/>
          <c:tx>
            <c:strRef>
              <c:f>Sheet1!$E$1</c:f>
              <c:strCache>
                <c:ptCount val="1"/>
                <c:pt idx="0">
                  <c:v>Series 4</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Wind</c:v>
                </c:pt>
                <c:pt idx="1">
                  <c:v>Nuclear</c:v>
                </c:pt>
                <c:pt idx="2">
                  <c:v>Gas CC</c:v>
                </c:pt>
                <c:pt idx="3">
                  <c:v>Gas CT</c:v>
                </c:pt>
                <c:pt idx="4">
                  <c:v>Oil CT</c:v>
                </c:pt>
              </c:strCache>
            </c:strRef>
          </c:cat>
          <c:val>
            <c:numRef>
              <c:f>Sheet1!$E$2:$E$6</c:f>
              <c:numCache>
                <c:formatCode>General</c:formatCode>
                <c:ptCount val="5"/>
                <c:pt idx="2">
                  <c:v>16</c:v>
                </c:pt>
                <c:pt idx="3">
                  <c:v>21</c:v>
                </c:pt>
                <c:pt idx="4">
                  <c:v>30</c:v>
                </c:pt>
              </c:numCache>
            </c:numRef>
          </c:val>
        </c:ser>
        <c:dLbls>
          <c:showLegendKey val="0"/>
          <c:showVal val="0"/>
          <c:showCatName val="0"/>
          <c:showSerName val="0"/>
          <c:showPercent val="0"/>
          <c:showBubbleSize val="0"/>
        </c:dLbls>
        <c:gapWidth val="3"/>
        <c:overlap val="100"/>
        <c:axId val="187128448"/>
        <c:axId val="187138432"/>
      </c:barChart>
      <c:catAx>
        <c:axId val="18712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7138432"/>
        <c:crosses val="autoZero"/>
        <c:auto val="1"/>
        <c:lblAlgn val="ctr"/>
        <c:lblOffset val="100"/>
        <c:noMultiLvlLbl val="0"/>
      </c:catAx>
      <c:valAx>
        <c:axId val="187138432"/>
        <c:scaling>
          <c:orientation val="minMax"/>
          <c:max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7128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0.71768</cdr:x>
      <cdr:y>0.3603</cdr:y>
    </cdr:from>
    <cdr:to>
      <cdr:x>0.79921</cdr:x>
      <cdr:y>0.40575</cdr:y>
    </cdr:to>
    <cdr:cxnSp macro="">
      <cdr:nvCxnSpPr>
        <cdr:cNvPr id="4" name="Straight Connector 3"/>
        <cdr:cNvCxnSpPr/>
      </cdr:nvCxnSpPr>
      <cdr:spPr>
        <a:xfrm xmlns:a="http://schemas.openxmlformats.org/drawingml/2006/main" flipV="1">
          <a:off x="6037262" y="1208015"/>
          <a:ext cx="685800" cy="152400"/>
        </a:xfrm>
        <a:prstGeom xmlns:a="http://schemas.openxmlformats.org/drawingml/2006/main" prst="line">
          <a:avLst/>
        </a:prstGeom>
        <a:ln xmlns:a="http://schemas.openxmlformats.org/drawingml/2006/main" w="381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0.86262</cdr:x>
      <cdr:y>0.34091</cdr:y>
    </cdr:from>
    <cdr:to>
      <cdr:x>0.94414</cdr:x>
      <cdr:y>0.38636</cdr:y>
    </cdr:to>
    <cdr:cxnSp macro="">
      <cdr:nvCxnSpPr>
        <cdr:cNvPr id="6" name="Straight Connector 5"/>
        <cdr:cNvCxnSpPr/>
      </cdr:nvCxnSpPr>
      <cdr:spPr>
        <a:xfrm xmlns:a="http://schemas.openxmlformats.org/drawingml/2006/main" flipV="1">
          <a:off x="7256462" y="1143000"/>
          <a:ext cx="685800" cy="152400"/>
        </a:xfrm>
        <a:prstGeom xmlns:a="http://schemas.openxmlformats.org/drawingml/2006/main" prst="line">
          <a:avLst/>
        </a:prstGeom>
        <a:ln xmlns:a="http://schemas.openxmlformats.org/drawingml/2006/main" w="381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735" cy="468311"/>
          </a:xfrm>
          <a:prstGeom prst="rect">
            <a:avLst/>
          </a:prstGeom>
        </p:spPr>
        <p:txBody>
          <a:bodyPr vert="horz" lIns="93654" tIns="46831" rIns="93654" bIns="46831" rtlCol="0"/>
          <a:lstStyle>
            <a:lvl1pPr algn="l" fontAlgn="auto">
              <a:spcBef>
                <a:spcPts val="0"/>
              </a:spcBef>
              <a:spcAft>
                <a:spcPts val="0"/>
              </a:spcAft>
              <a:defRPr sz="1200">
                <a:solidFill>
                  <a:schemeClr val="phClr"/>
                </a:solidFill>
                <a:latin typeface="+mn-lt"/>
                <a:cs typeface="+mn-cs"/>
              </a:defRPr>
            </a:lvl1pPr>
          </a:lstStyle>
          <a:p>
            <a:pPr>
              <a:defRPr/>
            </a:pPr>
            <a:endParaRPr lang="en-US"/>
          </a:p>
        </p:txBody>
      </p:sp>
      <p:sp>
        <p:nvSpPr>
          <p:cNvPr id="3" name="Date Placeholder 2"/>
          <p:cNvSpPr>
            <a:spLocks noGrp="1"/>
          </p:cNvSpPr>
          <p:nvPr>
            <p:ph type="dt" sz="quarter" idx="1"/>
          </p:nvPr>
        </p:nvSpPr>
        <p:spPr>
          <a:xfrm>
            <a:off x="3971081" y="0"/>
            <a:ext cx="3037735" cy="468311"/>
          </a:xfrm>
          <a:prstGeom prst="rect">
            <a:avLst/>
          </a:prstGeom>
        </p:spPr>
        <p:txBody>
          <a:bodyPr vert="horz" lIns="93654" tIns="46831" rIns="93654" bIns="46831" rtlCol="0"/>
          <a:lstStyle>
            <a:lvl1pPr algn="r" fontAlgn="auto">
              <a:spcBef>
                <a:spcPts val="0"/>
              </a:spcBef>
              <a:spcAft>
                <a:spcPts val="0"/>
              </a:spcAft>
              <a:defRPr sz="1200">
                <a:solidFill>
                  <a:schemeClr val="phClr"/>
                </a:solidFill>
                <a:latin typeface="+mn-lt"/>
                <a:cs typeface="+mn-cs"/>
              </a:defRPr>
            </a:lvl1pPr>
          </a:lstStyle>
          <a:p>
            <a:pPr>
              <a:defRPr/>
            </a:pPr>
            <a:fld id="{A7A528BC-8E4B-4386-862B-DD7A65C1F02F}" type="datetimeFigureOut">
              <a:rPr lang="en-US"/>
              <a:pPr>
                <a:defRPr/>
              </a:pPr>
              <a:t>5/31/2017</a:t>
            </a:fld>
            <a:endParaRPr lang="en-US" dirty="0"/>
          </a:p>
        </p:txBody>
      </p:sp>
      <p:sp>
        <p:nvSpPr>
          <p:cNvPr id="4" name="Footer Placeholder 3"/>
          <p:cNvSpPr>
            <a:spLocks noGrp="1"/>
          </p:cNvSpPr>
          <p:nvPr>
            <p:ph type="ftr" sz="quarter" idx="2"/>
          </p:nvPr>
        </p:nvSpPr>
        <p:spPr>
          <a:xfrm>
            <a:off x="0" y="8902691"/>
            <a:ext cx="3037735" cy="468311"/>
          </a:xfrm>
          <a:prstGeom prst="rect">
            <a:avLst/>
          </a:prstGeom>
        </p:spPr>
        <p:txBody>
          <a:bodyPr vert="horz" lIns="93654" tIns="46831" rIns="93654" bIns="46831" rtlCol="0" anchor="b"/>
          <a:lstStyle>
            <a:lvl1pPr algn="l" fontAlgn="auto">
              <a:spcBef>
                <a:spcPts val="0"/>
              </a:spcBef>
              <a:spcAft>
                <a:spcPts val="0"/>
              </a:spcAft>
              <a:defRPr sz="1200">
                <a:solidFill>
                  <a:schemeClr val="phClr"/>
                </a:solidFill>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1081" y="8902691"/>
            <a:ext cx="3037735" cy="468311"/>
          </a:xfrm>
          <a:prstGeom prst="rect">
            <a:avLst/>
          </a:prstGeom>
        </p:spPr>
        <p:txBody>
          <a:bodyPr vert="horz" lIns="93654" tIns="46831" rIns="93654" bIns="46831" rtlCol="0" anchor="b"/>
          <a:lstStyle>
            <a:lvl1pPr algn="r" fontAlgn="auto">
              <a:spcBef>
                <a:spcPts val="0"/>
              </a:spcBef>
              <a:spcAft>
                <a:spcPts val="0"/>
              </a:spcAft>
              <a:defRPr sz="1200">
                <a:solidFill>
                  <a:schemeClr val="phClr"/>
                </a:solidFill>
                <a:latin typeface="+mn-lt"/>
                <a:cs typeface="+mn-cs"/>
              </a:defRPr>
            </a:lvl1pPr>
          </a:lstStyle>
          <a:p>
            <a:pPr>
              <a:defRPr/>
            </a:pPr>
            <a:fld id="{E01D43FE-6ECD-4F22-A6A6-333482383151}" type="slidenum">
              <a:rPr lang="en-US"/>
              <a:pPr>
                <a:defRPr/>
              </a:pPr>
              <a:t>‹#›</a:t>
            </a:fld>
            <a:endParaRPr lang="en-US" dirty="0"/>
          </a:p>
        </p:txBody>
      </p:sp>
    </p:spTree>
    <p:extLst>
      <p:ext uri="{BB962C8B-B14F-4D97-AF65-F5344CB8AC3E}">
        <p14:creationId xmlns:p14="http://schemas.microsoft.com/office/powerpoint/2010/main" val="3855921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735" cy="468311"/>
          </a:xfrm>
          <a:prstGeom prst="rect">
            <a:avLst/>
          </a:prstGeom>
        </p:spPr>
        <p:txBody>
          <a:bodyPr vert="horz" lIns="93654" tIns="46831" rIns="93654" bIns="46831" rtlCol="0"/>
          <a:lstStyle>
            <a:lvl1pPr algn="l" fontAlgn="auto">
              <a:spcBef>
                <a:spcPts val="0"/>
              </a:spcBef>
              <a:spcAft>
                <a:spcPts val="0"/>
              </a:spcAft>
              <a:defRPr sz="1200">
                <a:solidFill>
                  <a:schemeClr val="phClr"/>
                </a:solidFill>
                <a:latin typeface="+mn-lt"/>
                <a:cs typeface="+mn-cs"/>
              </a:defRPr>
            </a:lvl1pPr>
          </a:lstStyle>
          <a:p>
            <a:pPr>
              <a:defRPr/>
            </a:pPr>
            <a:endParaRPr lang="en-US"/>
          </a:p>
        </p:txBody>
      </p:sp>
      <p:sp>
        <p:nvSpPr>
          <p:cNvPr id="3" name="Date Placeholder 2"/>
          <p:cNvSpPr>
            <a:spLocks noGrp="1"/>
          </p:cNvSpPr>
          <p:nvPr>
            <p:ph type="dt" idx="1"/>
          </p:nvPr>
        </p:nvSpPr>
        <p:spPr>
          <a:xfrm>
            <a:off x="3971081" y="0"/>
            <a:ext cx="3037735" cy="468311"/>
          </a:xfrm>
          <a:prstGeom prst="rect">
            <a:avLst/>
          </a:prstGeom>
        </p:spPr>
        <p:txBody>
          <a:bodyPr vert="horz" lIns="93654" tIns="46831" rIns="93654" bIns="46831" rtlCol="0"/>
          <a:lstStyle>
            <a:lvl1pPr algn="r" fontAlgn="auto">
              <a:spcBef>
                <a:spcPts val="0"/>
              </a:spcBef>
              <a:spcAft>
                <a:spcPts val="0"/>
              </a:spcAft>
              <a:defRPr sz="1200">
                <a:solidFill>
                  <a:schemeClr val="phClr"/>
                </a:solidFill>
                <a:latin typeface="+mn-lt"/>
                <a:cs typeface="+mn-cs"/>
              </a:defRPr>
            </a:lvl1pPr>
          </a:lstStyle>
          <a:p>
            <a:pPr>
              <a:defRPr/>
            </a:pPr>
            <a:fld id="{A559622B-7378-4C93-96E6-2285C71DC84A}" type="datetimeFigureOut">
              <a:rPr lang="en-US"/>
              <a:pPr>
                <a:defRPr/>
              </a:pPr>
              <a:t>5/31/2017</a:t>
            </a:fld>
            <a:endParaRPr lang="en-US" dirty="0"/>
          </a:p>
        </p:txBody>
      </p:sp>
      <p:sp>
        <p:nvSpPr>
          <p:cNvPr id="4" name="Slide Image Placeholder 3"/>
          <p:cNvSpPr>
            <a:spLocks noGrp="1" noRot="1" noChangeAspect="1"/>
          </p:cNvSpPr>
          <p:nvPr>
            <p:ph type="sldImg" idx="2"/>
          </p:nvPr>
        </p:nvSpPr>
        <p:spPr>
          <a:xfrm>
            <a:off x="1162050" y="701675"/>
            <a:ext cx="4686300" cy="3516313"/>
          </a:xfrm>
          <a:prstGeom prst="rect">
            <a:avLst/>
          </a:prstGeom>
          <a:noFill/>
          <a:ln w="12700">
            <a:solidFill>
              <a:prstClr val="black"/>
            </a:solidFill>
          </a:ln>
        </p:spPr>
        <p:txBody>
          <a:bodyPr vert="horz" lIns="93654" tIns="46831" rIns="93654" bIns="46831" rtlCol="0" anchor="ctr"/>
          <a:lstStyle/>
          <a:p>
            <a:pPr lvl="0"/>
            <a:endParaRPr lang="en-US" noProof="0" dirty="0"/>
          </a:p>
        </p:txBody>
      </p:sp>
      <p:sp>
        <p:nvSpPr>
          <p:cNvPr id="5" name="Notes Placeholder 4"/>
          <p:cNvSpPr>
            <a:spLocks noGrp="1"/>
          </p:cNvSpPr>
          <p:nvPr>
            <p:ph type="body" sz="quarter" idx="3"/>
          </p:nvPr>
        </p:nvSpPr>
        <p:spPr>
          <a:xfrm>
            <a:off x="700406" y="4451346"/>
            <a:ext cx="5609588" cy="4217989"/>
          </a:xfrm>
          <a:prstGeom prst="rect">
            <a:avLst/>
          </a:prstGeom>
        </p:spPr>
        <p:txBody>
          <a:bodyPr vert="horz" lIns="93654" tIns="46831" rIns="93654" bIns="4683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902691"/>
            <a:ext cx="3037735" cy="468311"/>
          </a:xfrm>
          <a:prstGeom prst="rect">
            <a:avLst/>
          </a:prstGeom>
        </p:spPr>
        <p:txBody>
          <a:bodyPr vert="horz" lIns="93654" tIns="46831" rIns="93654" bIns="46831" rtlCol="0" anchor="b"/>
          <a:lstStyle>
            <a:lvl1pPr algn="l" fontAlgn="auto">
              <a:spcBef>
                <a:spcPts val="0"/>
              </a:spcBef>
              <a:spcAft>
                <a:spcPts val="0"/>
              </a:spcAft>
              <a:defRPr sz="1200">
                <a:solidFill>
                  <a:schemeClr val="phClr"/>
                </a:solidFill>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1081" y="8902691"/>
            <a:ext cx="3037735" cy="468311"/>
          </a:xfrm>
          <a:prstGeom prst="rect">
            <a:avLst/>
          </a:prstGeom>
        </p:spPr>
        <p:txBody>
          <a:bodyPr vert="horz" lIns="93654" tIns="46831" rIns="93654" bIns="46831" rtlCol="0" anchor="b"/>
          <a:lstStyle>
            <a:lvl1pPr algn="r" fontAlgn="auto">
              <a:spcBef>
                <a:spcPts val="0"/>
              </a:spcBef>
              <a:spcAft>
                <a:spcPts val="0"/>
              </a:spcAft>
              <a:defRPr sz="1200">
                <a:solidFill>
                  <a:schemeClr val="phClr"/>
                </a:solidFill>
                <a:latin typeface="+mn-lt"/>
                <a:cs typeface="+mn-cs"/>
              </a:defRPr>
            </a:lvl1pPr>
          </a:lstStyle>
          <a:p>
            <a:pPr>
              <a:defRPr/>
            </a:pPr>
            <a:fld id="{0307DD6B-9D0D-4361-B14D-B0C6C9610346}" type="slidenum">
              <a:rPr lang="en-US"/>
              <a:pPr>
                <a:defRPr/>
              </a:pPr>
              <a:t>‹#›</a:t>
            </a:fld>
            <a:endParaRPr lang="en-US" dirty="0"/>
          </a:p>
        </p:txBody>
      </p:sp>
    </p:spTree>
    <p:extLst>
      <p:ext uri="{BB962C8B-B14F-4D97-AF65-F5344CB8AC3E}">
        <p14:creationId xmlns:p14="http://schemas.microsoft.com/office/powerpoint/2010/main" val="11645576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0488" y="498475"/>
            <a:ext cx="4686300" cy="3514725"/>
          </a:xfrm>
        </p:spPr>
      </p:sp>
      <p:sp>
        <p:nvSpPr>
          <p:cNvPr id="3" name="Notes Placeholder 2"/>
          <p:cNvSpPr>
            <a:spLocks noGrp="1"/>
          </p:cNvSpPr>
          <p:nvPr>
            <p:ph type="body" idx="1"/>
          </p:nvPr>
        </p:nvSpPr>
        <p:spPr/>
        <p:txBody>
          <a:bodyPr>
            <a:normAutofit/>
          </a:bodyPr>
          <a:lstStyle/>
          <a:p>
            <a:r>
              <a:rPr lang="en-US" sz="2400" dirty="0"/>
              <a:t> </a:t>
            </a:r>
          </a:p>
          <a:p>
            <a:endParaRPr lang="en-US" sz="2200" dirty="0"/>
          </a:p>
        </p:txBody>
      </p:sp>
      <p:sp>
        <p:nvSpPr>
          <p:cNvPr id="4" name="Slide Number Placeholder 3"/>
          <p:cNvSpPr>
            <a:spLocks noGrp="1"/>
          </p:cNvSpPr>
          <p:nvPr>
            <p:ph type="sldNum" sz="quarter" idx="10"/>
          </p:nvPr>
        </p:nvSpPr>
        <p:spPr/>
        <p:txBody>
          <a:bodyPr/>
          <a:lstStyle/>
          <a:p>
            <a:fld id="{65C5AF36-6E7E-4E13-B1B0-A5B973D50073}" type="slidenum">
              <a:rPr lang="en-US" smtClean="0"/>
              <a:pPr/>
              <a:t>0</a:t>
            </a:fld>
            <a:endParaRPr lang="en-US"/>
          </a:p>
        </p:txBody>
      </p:sp>
      <p:sp>
        <p:nvSpPr>
          <p:cNvPr id="5" name="Footer Placeholder 4"/>
          <p:cNvSpPr>
            <a:spLocks noGrp="1"/>
          </p:cNvSpPr>
          <p:nvPr>
            <p:ph type="ftr" sz="quarter" idx="11"/>
          </p:nvPr>
        </p:nvSpPr>
        <p:spPr/>
        <p:txBody>
          <a:bodyPr/>
          <a:lstStyle/>
          <a:p>
            <a:r>
              <a:rPr lang="en-US" smtClean="0"/>
              <a:t>4</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itchFamily="34" charset="0"/>
                <a:cs typeface="Arial" charset="0"/>
              </a:defRPr>
            </a:lvl1pPr>
            <a:lvl2pPr marL="741363" indent="-284163">
              <a:defRPr>
                <a:solidFill>
                  <a:schemeClr val="tx1"/>
                </a:solidFill>
                <a:latin typeface="Franklin Gothic Book" pitchFamily="34" charset="0"/>
                <a:cs typeface="Arial" charset="0"/>
              </a:defRPr>
            </a:lvl2pPr>
            <a:lvl3pPr marL="1141413" indent="-227013">
              <a:defRPr>
                <a:solidFill>
                  <a:schemeClr val="tx1"/>
                </a:solidFill>
                <a:latin typeface="Franklin Gothic Book" pitchFamily="34" charset="0"/>
                <a:cs typeface="Arial" charset="0"/>
              </a:defRPr>
            </a:lvl3pPr>
            <a:lvl4pPr marL="1598613" indent="-227013">
              <a:defRPr>
                <a:solidFill>
                  <a:schemeClr val="tx1"/>
                </a:solidFill>
                <a:latin typeface="Franklin Gothic Book" pitchFamily="34" charset="0"/>
                <a:cs typeface="Arial" charset="0"/>
              </a:defRPr>
            </a:lvl4pPr>
            <a:lvl5pPr marL="2055813" indent="-227013">
              <a:defRPr>
                <a:solidFill>
                  <a:schemeClr val="tx1"/>
                </a:solidFill>
                <a:latin typeface="Franklin Gothic Book" pitchFamily="34" charset="0"/>
                <a:cs typeface="Arial" charset="0"/>
              </a:defRPr>
            </a:lvl5pPr>
            <a:lvl6pPr marL="2513013" indent="-227013" eaLnBrk="0" fontAlgn="base" hangingPunct="0">
              <a:spcBef>
                <a:spcPct val="0"/>
              </a:spcBef>
              <a:spcAft>
                <a:spcPct val="0"/>
              </a:spcAft>
              <a:defRPr>
                <a:solidFill>
                  <a:schemeClr val="tx1"/>
                </a:solidFill>
                <a:latin typeface="Franklin Gothic Book" pitchFamily="34" charset="0"/>
                <a:cs typeface="Arial" charset="0"/>
              </a:defRPr>
            </a:lvl6pPr>
            <a:lvl7pPr marL="2970213" indent="-227013" eaLnBrk="0" fontAlgn="base" hangingPunct="0">
              <a:spcBef>
                <a:spcPct val="0"/>
              </a:spcBef>
              <a:spcAft>
                <a:spcPct val="0"/>
              </a:spcAft>
              <a:defRPr>
                <a:solidFill>
                  <a:schemeClr val="tx1"/>
                </a:solidFill>
                <a:latin typeface="Franklin Gothic Book" pitchFamily="34" charset="0"/>
                <a:cs typeface="Arial" charset="0"/>
              </a:defRPr>
            </a:lvl7pPr>
            <a:lvl8pPr marL="3427413" indent="-227013" eaLnBrk="0" fontAlgn="base" hangingPunct="0">
              <a:spcBef>
                <a:spcPct val="0"/>
              </a:spcBef>
              <a:spcAft>
                <a:spcPct val="0"/>
              </a:spcAft>
              <a:defRPr>
                <a:solidFill>
                  <a:schemeClr val="tx1"/>
                </a:solidFill>
                <a:latin typeface="Franklin Gothic Book" pitchFamily="34" charset="0"/>
                <a:cs typeface="Arial" charset="0"/>
              </a:defRPr>
            </a:lvl8pPr>
            <a:lvl9pPr marL="3884613" indent="-227013" eaLnBrk="0" fontAlgn="base" hangingPunct="0">
              <a:spcBef>
                <a:spcPct val="0"/>
              </a:spcBef>
              <a:spcAft>
                <a:spcPct val="0"/>
              </a:spcAft>
              <a:defRPr>
                <a:solidFill>
                  <a:schemeClr val="tx1"/>
                </a:solidFill>
                <a:latin typeface="Franklin Gothic Book" pitchFamily="34" charset="0"/>
                <a:cs typeface="Arial" charset="0"/>
              </a:defRPr>
            </a:lvl9pPr>
          </a:lstStyle>
          <a:p>
            <a:endParaRPr lang="en-US" alt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F5C62B-DB65-41DB-8B31-390B66C14AA6}" type="slidenum">
              <a:rPr lang="en-US" altLang="en-US" smtClean="0"/>
              <a:pPr>
                <a:defRPr/>
              </a:pPr>
              <a:t>6</a:t>
            </a:fld>
            <a:endParaRPr lang="en-US" altLang="en-US"/>
          </a:p>
        </p:txBody>
      </p:sp>
    </p:spTree>
    <p:extLst>
      <p:ext uri="{BB962C8B-B14F-4D97-AF65-F5344CB8AC3E}">
        <p14:creationId xmlns:p14="http://schemas.microsoft.com/office/powerpoint/2010/main" val="1173290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F5C62B-DB65-41DB-8B31-390B66C14AA6}" type="slidenum">
              <a:rPr lang="en-US" altLang="en-US" smtClean="0"/>
              <a:pPr>
                <a:defRPr/>
              </a:pPr>
              <a:t>7</a:t>
            </a:fld>
            <a:endParaRPr lang="en-US" altLang="en-US"/>
          </a:p>
        </p:txBody>
      </p:sp>
    </p:spTree>
    <p:extLst>
      <p:ext uri="{BB962C8B-B14F-4D97-AF65-F5344CB8AC3E}">
        <p14:creationId xmlns:p14="http://schemas.microsoft.com/office/powerpoint/2010/main" val="917637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F5C62B-DB65-41DB-8B31-390B66C14AA6}" type="slidenum">
              <a:rPr lang="en-US" altLang="en-US" smtClean="0"/>
              <a:pPr>
                <a:defRPr/>
              </a:pPr>
              <a:t>8</a:t>
            </a:fld>
            <a:endParaRPr lang="en-US" altLang="en-US"/>
          </a:p>
        </p:txBody>
      </p:sp>
    </p:spTree>
    <p:extLst>
      <p:ext uri="{BB962C8B-B14F-4D97-AF65-F5344CB8AC3E}">
        <p14:creationId xmlns:p14="http://schemas.microsoft.com/office/powerpoint/2010/main" val="3937148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rtlCol="0"/>
          <a:lstStyle/>
          <a:p>
            <a:pPr fontAlgn="auto">
              <a:spcBef>
                <a:spcPts val="0"/>
              </a:spcBef>
              <a:spcAft>
                <a:spcPts val="0"/>
              </a:spcAft>
              <a:defRPr/>
            </a:pPr>
            <a:endParaRPr lang="en-US" dirty="0">
              <a:latin typeface="+mn-lt"/>
              <a:cs typeface="+mn-cs"/>
            </a:endParaRPr>
          </a:p>
        </p:txBody>
      </p:sp>
    </p:spTree>
    <p:extLst>
      <p:ext uri="{BB962C8B-B14F-4D97-AF65-F5344CB8AC3E}">
        <p14:creationId xmlns:p14="http://schemas.microsoft.com/office/powerpoint/2010/main" val="2472446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itchFamily="34" charset="0"/>
                <a:cs typeface="Arial" charset="0"/>
              </a:defRPr>
            </a:lvl1pPr>
            <a:lvl2pPr marL="742950" indent="-285750">
              <a:defRPr>
                <a:solidFill>
                  <a:schemeClr val="tx1"/>
                </a:solidFill>
                <a:latin typeface="Franklin Gothic Book" pitchFamily="34" charset="0"/>
                <a:cs typeface="Arial" charset="0"/>
              </a:defRPr>
            </a:lvl2pPr>
            <a:lvl3pPr marL="1143000" indent="-228600">
              <a:defRPr>
                <a:solidFill>
                  <a:schemeClr val="tx1"/>
                </a:solidFill>
                <a:latin typeface="Franklin Gothic Book" pitchFamily="34" charset="0"/>
                <a:cs typeface="Arial" charset="0"/>
              </a:defRPr>
            </a:lvl3pPr>
            <a:lvl4pPr marL="1600200" indent="-228600">
              <a:defRPr>
                <a:solidFill>
                  <a:schemeClr val="tx1"/>
                </a:solidFill>
                <a:latin typeface="Franklin Gothic Book" pitchFamily="34" charset="0"/>
                <a:cs typeface="Arial" charset="0"/>
              </a:defRPr>
            </a:lvl4pPr>
            <a:lvl5pPr marL="2057400" indent="-22860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endParaRPr lang="en-US" altLang="en-US"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itchFamily="34" charset="0"/>
                <a:cs typeface="Arial" charset="0"/>
              </a:defRPr>
            </a:lvl1pPr>
            <a:lvl2pPr marL="742950" indent="-285750">
              <a:defRPr>
                <a:solidFill>
                  <a:schemeClr val="tx1"/>
                </a:solidFill>
                <a:latin typeface="Franklin Gothic Book" pitchFamily="34" charset="0"/>
                <a:cs typeface="Arial" charset="0"/>
              </a:defRPr>
            </a:lvl2pPr>
            <a:lvl3pPr marL="1143000" indent="-228600">
              <a:defRPr>
                <a:solidFill>
                  <a:schemeClr val="tx1"/>
                </a:solidFill>
                <a:latin typeface="Franklin Gothic Book" pitchFamily="34" charset="0"/>
                <a:cs typeface="Arial" charset="0"/>
              </a:defRPr>
            </a:lvl3pPr>
            <a:lvl4pPr marL="1600200" indent="-228600">
              <a:defRPr>
                <a:solidFill>
                  <a:schemeClr val="tx1"/>
                </a:solidFill>
                <a:latin typeface="Franklin Gothic Book" pitchFamily="34" charset="0"/>
                <a:cs typeface="Arial" charset="0"/>
              </a:defRPr>
            </a:lvl4pPr>
            <a:lvl5pPr marL="2057400" indent="-22860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endParaRPr lang="en-US" alt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6.xml"/><Relationship Id="rId7" Type="http://schemas.openxmlformats.org/officeDocument/2006/relationships/oleObject" Target="../embeddings/oleObject15.bin"/><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7.emf"/><Relationship Id="rId5" Type="http://schemas.openxmlformats.org/officeDocument/2006/relationships/oleObject" Target="../embeddings/oleObject16.bin"/><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xml"/><Relationship Id="rId7" Type="http://schemas.openxmlformats.org/officeDocument/2006/relationships/oleObject" Target="../embeddings/oleObject4.bin"/><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xml"/><Relationship Id="rId7" Type="http://schemas.openxmlformats.org/officeDocument/2006/relationships/oleObject" Target="../embeddings/oleObject6.bin"/><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xml"/><Relationship Id="rId7" Type="http://schemas.openxmlformats.org/officeDocument/2006/relationships/oleObject" Target="../embeddings/oleObject8.bin"/><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1.xml"/><Relationship Id="rId7" Type="http://schemas.openxmlformats.org/officeDocument/2006/relationships/oleObject" Target="../embeddings/oleObject10.bin"/><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6.vml"/><Relationship Id="rId5" Type="http://schemas.openxmlformats.org/officeDocument/2006/relationships/image" Target="../media/image6.emf"/><Relationship Id="rId4" Type="http://schemas.openxmlformats.org/officeDocument/2006/relationships/oleObject" Target="../embeddings/oleObject11.bin"/></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4.xml"/><Relationship Id="rId7" Type="http://schemas.openxmlformats.org/officeDocument/2006/relationships/oleObject" Target="../embeddings/oleObject13.bin"/><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10" descr="C:\Users\peter.eatroff\Desktop\aCoverNoIm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0"/>
            <a:ext cx="912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61163" y="6151563"/>
            <a:ext cx="2106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63538" y="748138"/>
            <a:ext cx="7772400" cy="1470025"/>
          </a:xfrm>
        </p:spPr>
        <p:txBody>
          <a:bodyPr/>
          <a:lstStyle>
            <a:lvl1pPr>
              <a:lnSpc>
                <a:spcPct val="90000"/>
              </a:lnSpc>
              <a:defRPr sz="4000">
                <a:solidFill>
                  <a:schemeClr val="tx1"/>
                </a:solidFill>
              </a:defRPr>
            </a:lvl1pPr>
          </a:lstStyle>
          <a:p>
            <a:r>
              <a:rPr lang="en-US" smtClean="0"/>
              <a:t>Click to edit Master title style</a:t>
            </a:r>
            <a:endParaRPr lang="en-US"/>
          </a:p>
        </p:txBody>
      </p:sp>
      <p:sp>
        <p:nvSpPr>
          <p:cNvPr id="3" name="Subtitle 2"/>
          <p:cNvSpPr>
            <a:spLocks noGrp="1"/>
          </p:cNvSpPr>
          <p:nvPr>
            <p:ph type="subTitle" idx="1"/>
          </p:nvPr>
        </p:nvSpPr>
        <p:spPr>
          <a:xfrm>
            <a:off x="363538" y="2217213"/>
            <a:ext cx="6400800" cy="448294"/>
          </a:xfrm>
        </p:spPr>
        <p:txBody>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p>
        </p:txBody>
      </p:sp>
    </p:spTree>
    <p:extLst>
      <p:ext uri="{BB962C8B-B14F-4D97-AF65-F5344CB8AC3E}">
        <p14:creationId xmlns:p14="http://schemas.microsoft.com/office/powerpoint/2010/main" val="2322975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cess Flow">
    <p:spTree>
      <p:nvGrpSpPr>
        <p:cNvPr id="1" name=""/>
        <p:cNvGrpSpPr/>
        <p:nvPr/>
      </p:nvGrpSpPr>
      <p:grpSpPr>
        <a:xfrm>
          <a:off x="0" y="0"/>
          <a:ext cx="0" cy="0"/>
          <a:chOff x="0" y="0"/>
          <a:chExt cx="0" cy="0"/>
        </a:xfrm>
      </p:grpSpPr>
      <p:sp>
        <p:nvSpPr>
          <p:cNvPr id="14" name="Text Placeholder 5"/>
          <p:cNvSpPr>
            <a:spLocks noGrp="1"/>
          </p:cNvSpPr>
          <p:nvPr>
            <p:ph type="body" sz="quarter" idx="17"/>
          </p:nvPr>
        </p:nvSpPr>
        <p:spPr>
          <a:xfrm>
            <a:off x="6587424" y="817866"/>
            <a:ext cx="2188276" cy="840489"/>
          </a:xfrm>
          <a:prstGeom prst="homePlate">
            <a:avLst>
              <a:gd name="adj" fmla="val 38615"/>
            </a:avLst>
          </a:prstGeom>
          <a:solidFill>
            <a:schemeClr val="tx1"/>
          </a:solidFill>
          <a:ln w="19050">
            <a:solidFill>
              <a:schemeClr val="bg1"/>
            </a:solidFill>
          </a:ln>
        </p:spPr>
        <p:txBody>
          <a:bodyPr lIns="731520" tIns="91440" rIns="91440" bIns="91440" rtlCol="0" anchor="ctr">
            <a:noAutofit/>
          </a:bodyPr>
          <a:lstStyle>
            <a:lvl1pPr>
              <a:defRPr lang="en-US" sz="1600" smtClean="0">
                <a:solidFill>
                  <a:schemeClr val="bg1"/>
                </a:solidFill>
                <a:latin typeface="+mj-lt"/>
              </a:defRPr>
            </a:lvl1pPr>
            <a:lvl2pPr>
              <a:defRPr lang="en-US" sz="1400" smtClean="0">
                <a:solidFill>
                  <a:schemeClr val="bg1"/>
                </a:solidFill>
              </a:defRPr>
            </a:lvl2pPr>
            <a:lvl3pPr>
              <a:defRPr lang="en-US" sz="1200" smtClean="0">
                <a:solidFill>
                  <a:schemeClr val="bg1"/>
                </a:solidFill>
              </a:defRPr>
            </a:lvl3pPr>
            <a:lvl4pPr>
              <a:defRPr lang="en-US" sz="1100" smtClean="0">
                <a:solidFill>
                  <a:schemeClr val="bg1"/>
                </a:solidFill>
              </a:defRPr>
            </a:lvl4pPr>
            <a:lvl5pPr>
              <a:defRPr lang="en-US" sz="105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ext Placeholder 5"/>
          <p:cNvSpPr>
            <a:spLocks noGrp="1"/>
          </p:cNvSpPr>
          <p:nvPr>
            <p:ph type="body" sz="quarter" idx="16"/>
          </p:nvPr>
        </p:nvSpPr>
        <p:spPr>
          <a:xfrm>
            <a:off x="4964111" y="817866"/>
            <a:ext cx="2188276" cy="840489"/>
          </a:xfrm>
          <a:prstGeom prst="homePlate">
            <a:avLst>
              <a:gd name="adj" fmla="val 38615"/>
            </a:avLst>
          </a:prstGeom>
          <a:solidFill>
            <a:schemeClr val="tx1"/>
          </a:solidFill>
          <a:ln w="19050">
            <a:solidFill>
              <a:schemeClr val="bg1"/>
            </a:solidFill>
          </a:ln>
        </p:spPr>
        <p:txBody>
          <a:bodyPr lIns="731520" tIns="91440" rIns="91440" bIns="91440" rtlCol="0" anchor="ctr">
            <a:noAutofit/>
          </a:bodyPr>
          <a:lstStyle>
            <a:lvl1pPr>
              <a:defRPr lang="en-US" sz="1600" smtClean="0">
                <a:solidFill>
                  <a:schemeClr val="bg1"/>
                </a:solidFill>
                <a:latin typeface="+mj-lt"/>
              </a:defRPr>
            </a:lvl1pPr>
            <a:lvl2pPr>
              <a:defRPr lang="en-US" sz="1400" smtClean="0">
                <a:solidFill>
                  <a:schemeClr val="bg1"/>
                </a:solidFill>
              </a:defRPr>
            </a:lvl2pPr>
            <a:lvl3pPr>
              <a:defRPr lang="en-US" sz="1200" smtClean="0">
                <a:solidFill>
                  <a:schemeClr val="bg1"/>
                </a:solidFill>
              </a:defRPr>
            </a:lvl3pPr>
            <a:lvl4pPr>
              <a:defRPr lang="en-US" sz="1100" smtClean="0">
                <a:solidFill>
                  <a:schemeClr val="bg1"/>
                </a:solidFill>
              </a:defRPr>
            </a:lvl4pPr>
            <a:lvl5pPr>
              <a:defRPr lang="en-US" sz="105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5"/>
          <p:cNvSpPr>
            <a:spLocks noGrp="1"/>
          </p:cNvSpPr>
          <p:nvPr>
            <p:ph type="body" sz="quarter" idx="15"/>
          </p:nvPr>
        </p:nvSpPr>
        <p:spPr>
          <a:xfrm>
            <a:off x="3340797" y="817866"/>
            <a:ext cx="2188276" cy="840489"/>
          </a:xfrm>
          <a:prstGeom prst="homePlate">
            <a:avLst>
              <a:gd name="adj" fmla="val 38615"/>
            </a:avLst>
          </a:prstGeom>
          <a:solidFill>
            <a:schemeClr val="tx1"/>
          </a:solidFill>
          <a:ln w="19050">
            <a:solidFill>
              <a:schemeClr val="bg1"/>
            </a:solidFill>
          </a:ln>
        </p:spPr>
        <p:txBody>
          <a:bodyPr lIns="731520" tIns="91440" rIns="91440" bIns="91440" rtlCol="0" anchor="ctr">
            <a:noAutofit/>
          </a:bodyPr>
          <a:lstStyle>
            <a:lvl1pPr>
              <a:defRPr lang="en-US" sz="1600" smtClean="0">
                <a:solidFill>
                  <a:schemeClr val="bg1"/>
                </a:solidFill>
                <a:latin typeface="+mj-lt"/>
              </a:defRPr>
            </a:lvl1pPr>
            <a:lvl2pPr>
              <a:defRPr lang="en-US" sz="1400" smtClean="0">
                <a:solidFill>
                  <a:schemeClr val="bg1"/>
                </a:solidFill>
              </a:defRPr>
            </a:lvl2pPr>
            <a:lvl3pPr>
              <a:defRPr lang="en-US" sz="1200" smtClean="0">
                <a:solidFill>
                  <a:schemeClr val="bg1"/>
                </a:solidFill>
              </a:defRPr>
            </a:lvl3pPr>
            <a:lvl4pPr>
              <a:defRPr lang="en-US" sz="1100" smtClean="0">
                <a:solidFill>
                  <a:schemeClr val="bg1"/>
                </a:solidFill>
              </a:defRPr>
            </a:lvl4pPr>
            <a:lvl5pPr>
              <a:defRPr lang="en-US" sz="105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ext Placeholder 5"/>
          <p:cNvSpPr>
            <a:spLocks noGrp="1"/>
          </p:cNvSpPr>
          <p:nvPr>
            <p:ph type="body" sz="quarter" idx="14"/>
          </p:nvPr>
        </p:nvSpPr>
        <p:spPr>
          <a:xfrm>
            <a:off x="1717483" y="817866"/>
            <a:ext cx="2188276" cy="840489"/>
          </a:xfrm>
          <a:prstGeom prst="homePlate">
            <a:avLst>
              <a:gd name="adj" fmla="val 38615"/>
            </a:avLst>
          </a:prstGeom>
          <a:solidFill>
            <a:schemeClr val="tx1"/>
          </a:solidFill>
          <a:ln w="19050">
            <a:solidFill>
              <a:schemeClr val="bg1"/>
            </a:solidFill>
          </a:ln>
        </p:spPr>
        <p:txBody>
          <a:bodyPr lIns="731520" tIns="91440" rIns="91440" bIns="91440" rtlCol="0" anchor="ctr">
            <a:noAutofit/>
          </a:bodyPr>
          <a:lstStyle>
            <a:lvl1pPr>
              <a:defRPr lang="en-US" sz="1600" smtClean="0">
                <a:solidFill>
                  <a:schemeClr val="bg1"/>
                </a:solidFill>
                <a:latin typeface="+mj-lt"/>
              </a:defRPr>
            </a:lvl1pPr>
            <a:lvl2pPr>
              <a:defRPr lang="en-US" sz="1400" smtClean="0">
                <a:solidFill>
                  <a:schemeClr val="bg1"/>
                </a:solidFill>
              </a:defRPr>
            </a:lvl2pPr>
            <a:lvl3pPr>
              <a:defRPr lang="en-US" sz="1200" smtClean="0">
                <a:solidFill>
                  <a:schemeClr val="bg1"/>
                </a:solidFill>
              </a:defRPr>
            </a:lvl3pPr>
            <a:lvl4pPr>
              <a:defRPr lang="en-US" sz="1100" smtClean="0">
                <a:solidFill>
                  <a:schemeClr val="bg1"/>
                </a:solidFill>
              </a:defRPr>
            </a:lvl4pPr>
            <a:lvl5pPr>
              <a:defRPr lang="en-US" sz="105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5"/>
          <p:cNvSpPr>
            <a:spLocks noGrp="1"/>
          </p:cNvSpPr>
          <p:nvPr>
            <p:ph type="body" sz="quarter" idx="13"/>
          </p:nvPr>
        </p:nvSpPr>
        <p:spPr>
          <a:xfrm>
            <a:off x="363538" y="817866"/>
            <a:ext cx="1890563" cy="840489"/>
          </a:xfrm>
          <a:prstGeom prst="homePlate">
            <a:avLst>
              <a:gd name="adj" fmla="val 31025"/>
            </a:avLst>
          </a:prstGeom>
          <a:solidFill>
            <a:srgbClr val="2372B9"/>
          </a:solidFill>
          <a:ln w="19050">
            <a:solidFill>
              <a:schemeClr val="bg1"/>
            </a:solidFill>
          </a:ln>
        </p:spPr>
        <p:txBody>
          <a:bodyPr lIns="91440" tIns="91440" rIns="91440" bIns="91440" anchor="ctr"/>
          <a:lstStyle>
            <a:lvl1pPr>
              <a:defRPr sz="1600">
                <a:solidFill>
                  <a:schemeClr val="bg1"/>
                </a:solidFill>
                <a:latin typeface="+mj-lt"/>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05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8"/>
          </p:nvPr>
        </p:nvSpPr>
        <p:spPr>
          <a:xfrm>
            <a:off x="363538" y="1780162"/>
            <a:ext cx="1567047" cy="4298376"/>
          </a:xfrm>
        </p:spPr>
        <p:txBody>
          <a:bodyPr/>
          <a:lstStyle>
            <a:lvl1pPr>
              <a:defRPr sz="11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ext Placeholder 15"/>
          <p:cNvSpPr>
            <a:spLocks noGrp="1"/>
          </p:cNvSpPr>
          <p:nvPr>
            <p:ph type="body" sz="quarter" idx="19"/>
          </p:nvPr>
        </p:nvSpPr>
        <p:spPr>
          <a:xfrm>
            <a:off x="2033985" y="1780162"/>
            <a:ext cx="1567047" cy="4298376"/>
          </a:xfrm>
        </p:spPr>
        <p:txBody>
          <a:bodyPr/>
          <a:lstStyle>
            <a:lvl1pPr>
              <a:defRPr sz="11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15"/>
          <p:cNvSpPr>
            <a:spLocks noGrp="1"/>
          </p:cNvSpPr>
          <p:nvPr>
            <p:ph type="body" sz="quarter" idx="20"/>
          </p:nvPr>
        </p:nvSpPr>
        <p:spPr>
          <a:xfrm>
            <a:off x="3704432" y="1780162"/>
            <a:ext cx="1567047" cy="4298376"/>
          </a:xfrm>
        </p:spPr>
        <p:txBody>
          <a:bodyPr/>
          <a:lstStyle>
            <a:lvl1pPr>
              <a:defRPr sz="11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Text Placeholder 15"/>
          <p:cNvSpPr>
            <a:spLocks noGrp="1"/>
          </p:cNvSpPr>
          <p:nvPr>
            <p:ph type="body" sz="quarter" idx="21"/>
          </p:nvPr>
        </p:nvSpPr>
        <p:spPr>
          <a:xfrm>
            <a:off x="5374879" y="1780162"/>
            <a:ext cx="1567047" cy="4298376"/>
          </a:xfrm>
        </p:spPr>
        <p:txBody>
          <a:bodyPr/>
          <a:lstStyle>
            <a:lvl1pPr>
              <a:defRPr sz="11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15"/>
          <p:cNvSpPr>
            <a:spLocks noGrp="1"/>
          </p:cNvSpPr>
          <p:nvPr>
            <p:ph type="body" sz="quarter" idx="22"/>
          </p:nvPr>
        </p:nvSpPr>
        <p:spPr>
          <a:xfrm>
            <a:off x="7045325" y="1780162"/>
            <a:ext cx="1567047" cy="4298376"/>
          </a:xfrm>
        </p:spPr>
        <p:txBody>
          <a:bodyPr/>
          <a:lstStyle>
            <a:lvl1pPr>
              <a:defRPr sz="11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Footer Placeholder 4"/>
          <p:cNvSpPr>
            <a:spLocks noGrp="1"/>
          </p:cNvSpPr>
          <p:nvPr>
            <p:ph type="ftr" sz="quarter" idx="23"/>
          </p:nvPr>
        </p:nvSpPr>
        <p:spPr/>
        <p:txBody>
          <a:bodyPr/>
          <a:lstStyle>
            <a:lvl1pPr>
              <a:defRPr/>
            </a:lvl1pPr>
          </a:lstStyle>
          <a:p>
            <a:pPr>
              <a:defRPr/>
            </a:pPr>
            <a:r>
              <a:rPr lang="en-US"/>
              <a:t>Confidential</a:t>
            </a:r>
          </a:p>
        </p:txBody>
      </p:sp>
      <p:sp>
        <p:nvSpPr>
          <p:cNvPr id="21" name="Slide Number Placeholder 5"/>
          <p:cNvSpPr>
            <a:spLocks noGrp="1"/>
          </p:cNvSpPr>
          <p:nvPr>
            <p:ph type="sldNum" sz="quarter" idx="24"/>
          </p:nvPr>
        </p:nvSpPr>
        <p:spPr/>
        <p:txBody>
          <a:bodyPr/>
          <a:lstStyle>
            <a:lvl1pPr>
              <a:defRPr/>
            </a:lvl1pPr>
          </a:lstStyle>
          <a:p>
            <a:pPr>
              <a:defRPr/>
            </a:pPr>
            <a:fld id="{0BF40EC2-E1D8-4E50-9599-02974E2A3BD8}" type="slidenum">
              <a:rPr lang="en-US"/>
              <a:pPr>
                <a:defRPr/>
              </a:pPr>
              <a:t>‹#›</a:t>
            </a:fld>
            <a:endParaRPr lang="en-US" dirty="0"/>
          </a:p>
        </p:txBody>
      </p:sp>
    </p:spTree>
    <p:extLst>
      <p:ext uri="{BB962C8B-B14F-4D97-AF65-F5344CB8AC3E}">
        <p14:creationId xmlns:p14="http://schemas.microsoft.com/office/powerpoint/2010/main" val="3698413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ll Bleed Image">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358"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7" hidden="1"/>
          <p:cNvGraphicFramePr>
            <a:graphicFrameLocks noChangeAspect="1"/>
          </p:cNvGraphicFramePr>
          <p:nvPr userDrawn="1">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359" name="think-cell Slide" r:id="rId7" imgW="360" imgH="360" progId="">
                  <p:embed/>
                </p:oleObj>
              </mc:Choice>
              <mc:Fallback>
                <p:oleObj name="think-cell Slide" r:id="rId7"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61313" y="6534150"/>
            <a:ext cx="10525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363538" y="6510338"/>
            <a:ext cx="8412162" cy="0"/>
          </a:xfrm>
          <a:prstGeom prst="line">
            <a:avLst/>
          </a:prstGeom>
          <a:ln w="12700">
            <a:gradFill>
              <a:gsLst>
                <a:gs pos="6000">
                  <a:schemeClr val="bg2"/>
                </a:gs>
                <a:gs pos="41000">
                  <a:schemeClr val="bg2"/>
                </a:gs>
                <a:gs pos="85000">
                  <a:schemeClr val="bg2">
                    <a:alpha val="0"/>
                  </a:schemeClr>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63538" y="754063"/>
            <a:ext cx="84121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10"/>
          <p:cNvSpPr>
            <a:spLocks noChangeArrowheads="1"/>
          </p:cNvSpPr>
          <p:nvPr userDrawn="1"/>
        </p:nvSpPr>
        <p:spPr bwMode="auto">
          <a:xfrm>
            <a:off x="0" y="625475"/>
            <a:ext cx="9144000" cy="368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rgbClr val="595959"/>
                </a:solidFill>
                <a:latin typeface="Franklin Gothic Book" pitchFamily="34" charset="0"/>
              </a:defRPr>
            </a:lvl1pPr>
            <a:lvl2pPr marL="742950" indent="-285750">
              <a:defRPr>
                <a:solidFill>
                  <a:srgbClr val="595959"/>
                </a:solidFill>
                <a:latin typeface="Franklin Gothic Book" pitchFamily="34" charset="0"/>
              </a:defRPr>
            </a:lvl2pPr>
            <a:lvl3pPr marL="1143000" indent="-228600">
              <a:defRPr>
                <a:solidFill>
                  <a:srgbClr val="595959"/>
                </a:solidFill>
                <a:latin typeface="Franklin Gothic Book" pitchFamily="34" charset="0"/>
              </a:defRPr>
            </a:lvl3pPr>
            <a:lvl4pPr marL="1600200" indent="-228600">
              <a:defRPr>
                <a:solidFill>
                  <a:srgbClr val="595959"/>
                </a:solidFill>
                <a:latin typeface="Franklin Gothic Book" pitchFamily="34" charset="0"/>
              </a:defRPr>
            </a:lvl4pPr>
            <a:lvl5pPr marL="2057400" indent="-228600">
              <a:defRPr>
                <a:solidFill>
                  <a:srgbClr val="595959"/>
                </a:solidFill>
                <a:latin typeface="Franklin Gothic Book" pitchFamily="34" charset="0"/>
              </a:defRPr>
            </a:lvl5pPr>
            <a:lvl6pPr marL="2514600" indent="-228600" fontAlgn="base">
              <a:spcBef>
                <a:spcPct val="0"/>
              </a:spcBef>
              <a:spcAft>
                <a:spcPct val="0"/>
              </a:spcAft>
              <a:defRPr>
                <a:solidFill>
                  <a:srgbClr val="595959"/>
                </a:solidFill>
                <a:latin typeface="Franklin Gothic Book" pitchFamily="34" charset="0"/>
              </a:defRPr>
            </a:lvl6pPr>
            <a:lvl7pPr marL="2971800" indent="-228600" fontAlgn="base">
              <a:spcBef>
                <a:spcPct val="0"/>
              </a:spcBef>
              <a:spcAft>
                <a:spcPct val="0"/>
              </a:spcAft>
              <a:defRPr>
                <a:solidFill>
                  <a:srgbClr val="595959"/>
                </a:solidFill>
                <a:latin typeface="Franklin Gothic Book" pitchFamily="34" charset="0"/>
              </a:defRPr>
            </a:lvl7pPr>
            <a:lvl8pPr marL="3429000" indent="-228600" fontAlgn="base">
              <a:spcBef>
                <a:spcPct val="0"/>
              </a:spcBef>
              <a:spcAft>
                <a:spcPct val="0"/>
              </a:spcAft>
              <a:defRPr>
                <a:solidFill>
                  <a:srgbClr val="595959"/>
                </a:solidFill>
                <a:latin typeface="Franklin Gothic Book" pitchFamily="34" charset="0"/>
              </a:defRPr>
            </a:lvl8pPr>
            <a:lvl9pPr marL="3886200" indent="-228600" fontAlgn="base">
              <a:spcBef>
                <a:spcPct val="0"/>
              </a:spcBef>
              <a:spcAft>
                <a:spcPct val="0"/>
              </a:spcAft>
              <a:defRPr>
                <a:solidFill>
                  <a:srgbClr val="595959"/>
                </a:solidFill>
                <a:latin typeface="Franklin Gothic Book" pitchFamily="34" charset="0"/>
              </a:defRPr>
            </a:lvl9pPr>
          </a:lstStyle>
          <a:p>
            <a:pPr algn="ctr">
              <a:defRPr/>
            </a:pPr>
            <a:endParaRPr lang="en-US" altLang="en-US" dirty="0" smtClean="0">
              <a:solidFill>
                <a:schemeClr val="bg1"/>
              </a:solidFill>
              <a:cs typeface="Arial" pitchFamily="34" charset="0"/>
            </a:endParaRPr>
          </a:p>
        </p:txBody>
      </p:sp>
      <p:sp>
        <p:nvSpPr>
          <p:cNvPr id="8" name="Picture Placeholder 7"/>
          <p:cNvSpPr>
            <a:spLocks noGrp="1"/>
          </p:cNvSpPr>
          <p:nvPr>
            <p:ph type="pic" sz="quarter" idx="13"/>
          </p:nvPr>
        </p:nvSpPr>
        <p:spPr>
          <a:xfrm>
            <a:off x="1" y="0"/>
            <a:ext cx="9144000" cy="6402388"/>
          </a:xfrm>
        </p:spPr>
        <p:txBody>
          <a:bodyPr rtlCol="0">
            <a:noAutofit/>
          </a:bodyPr>
          <a:lstStyle/>
          <a:p>
            <a:pPr lvl="0"/>
            <a:r>
              <a:rPr lang="en-US" noProof="0" dirty="0" smtClean="0"/>
              <a:t>Click icon to add picture</a:t>
            </a:r>
            <a:endParaRPr lang="en-US" noProof="0" dirty="0"/>
          </a:p>
        </p:txBody>
      </p:sp>
      <p:sp>
        <p:nvSpPr>
          <p:cNvPr id="10" name="Footer Placeholder 2"/>
          <p:cNvSpPr>
            <a:spLocks noGrp="1"/>
          </p:cNvSpPr>
          <p:nvPr>
            <p:ph type="ftr" sz="quarter" idx="14"/>
          </p:nvPr>
        </p:nvSpPr>
        <p:spPr/>
        <p:txBody>
          <a:bodyPr/>
          <a:lstStyle>
            <a:lvl1pPr>
              <a:defRPr/>
            </a:lvl1pPr>
          </a:lstStyle>
          <a:p>
            <a:pPr>
              <a:defRPr/>
            </a:pPr>
            <a:r>
              <a:rPr lang="en-US"/>
              <a:t>Confidential</a:t>
            </a:r>
          </a:p>
        </p:txBody>
      </p:sp>
      <p:sp>
        <p:nvSpPr>
          <p:cNvPr id="11" name="Slide Number Placeholder 3"/>
          <p:cNvSpPr>
            <a:spLocks noGrp="1"/>
          </p:cNvSpPr>
          <p:nvPr>
            <p:ph type="sldNum" sz="quarter" idx="15"/>
          </p:nvPr>
        </p:nvSpPr>
        <p:spPr/>
        <p:txBody>
          <a:bodyPr/>
          <a:lstStyle>
            <a:lvl1pPr>
              <a:defRPr/>
            </a:lvl1pPr>
          </a:lstStyle>
          <a:p>
            <a:pPr>
              <a:defRPr/>
            </a:pPr>
            <a:fld id="{20F10443-F052-46F5-85FB-DB9EF507039C}" type="slidenum">
              <a:rPr lang="en-US"/>
              <a:pPr>
                <a:defRPr/>
              </a:pPr>
              <a:t>‹#›</a:t>
            </a:fld>
            <a:endParaRPr lang="en-US" dirty="0"/>
          </a:p>
        </p:txBody>
      </p:sp>
    </p:spTree>
    <p:extLst>
      <p:ext uri="{BB962C8B-B14F-4D97-AF65-F5344CB8AC3E}">
        <p14:creationId xmlns:p14="http://schemas.microsoft.com/office/powerpoint/2010/main" val="2068119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Rectangle 5"/>
          <p:cNvSpPr/>
          <p:nvPr/>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solidFill>
                <a:schemeClr val="bg1"/>
              </a:solidFill>
            </a:endParaRPr>
          </a:p>
        </p:txBody>
      </p:sp>
    </p:spTree>
    <p:extLst>
      <p:ext uri="{BB962C8B-B14F-4D97-AF65-F5344CB8AC3E}">
        <p14:creationId xmlns:p14="http://schemas.microsoft.com/office/powerpoint/2010/main" val="2234657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ontent">
    <p:spTree>
      <p:nvGrpSpPr>
        <p:cNvPr id="1" name=""/>
        <p:cNvGrpSpPr/>
        <p:nvPr/>
      </p:nvGrpSpPr>
      <p:grpSpPr>
        <a:xfrm>
          <a:off x="0" y="0"/>
          <a:ext cx="0" cy="0"/>
          <a:chOff x="0" y="0"/>
          <a:chExt cx="0" cy="0"/>
        </a:xfrm>
      </p:grpSpPr>
      <p:pic>
        <p:nvPicPr>
          <p:cNvPr id="4"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61313" y="6534150"/>
            <a:ext cx="10525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363538" y="6571456"/>
            <a:ext cx="8412162" cy="0"/>
          </a:xfrm>
          <a:prstGeom prst="line">
            <a:avLst/>
          </a:prstGeom>
          <a:ln w="12700">
            <a:gradFill>
              <a:gsLst>
                <a:gs pos="6000">
                  <a:schemeClr val="bg2"/>
                </a:gs>
                <a:gs pos="41000">
                  <a:schemeClr val="bg2"/>
                </a:gs>
                <a:gs pos="85000">
                  <a:schemeClr val="bg2">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63538" y="754063"/>
            <a:ext cx="84121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ounded Rectangle 6"/>
          <p:cNvSpPr>
            <a:spLocks noChangeArrowheads="1"/>
          </p:cNvSpPr>
          <p:nvPr/>
        </p:nvSpPr>
        <p:spPr bwMode="auto">
          <a:xfrm>
            <a:off x="368300" y="6553200"/>
            <a:ext cx="419100" cy="3048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Franklin Gothic Book" pitchFamily="34" charset="0"/>
                <a:cs typeface="Arial" charset="0"/>
              </a:defRPr>
            </a:lvl1pPr>
            <a:lvl2pPr marL="742950" indent="-285750">
              <a:defRPr>
                <a:solidFill>
                  <a:schemeClr val="tx1"/>
                </a:solidFill>
                <a:latin typeface="Franklin Gothic Book" pitchFamily="34" charset="0"/>
                <a:cs typeface="Arial" charset="0"/>
              </a:defRPr>
            </a:lvl2pPr>
            <a:lvl3pPr marL="1143000" indent="-228600">
              <a:defRPr>
                <a:solidFill>
                  <a:schemeClr val="tx1"/>
                </a:solidFill>
                <a:latin typeface="Franklin Gothic Book" pitchFamily="34" charset="0"/>
                <a:cs typeface="Arial" charset="0"/>
              </a:defRPr>
            </a:lvl3pPr>
            <a:lvl4pPr marL="1600200" indent="-228600">
              <a:defRPr>
                <a:solidFill>
                  <a:schemeClr val="tx1"/>
                </a:solidFill>
                <a:latin typeface="Franklin Gothic Book" pitchFamily="34" charset="0"/>
                <a:cs typeface="Arial" charset="0"/>
              </a:defRPr>
            </a:lvl4pPr>
            <a:lvl5pPr marL="2057400" indent="-22860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defRPr/>
            </a:pPr>
            <a:fld id="{EB3DA090-5085-4079-89C0-053DA524287E}" type="slidenum">
              <a:rPr lang="en-US" altLang="en-US" sz="1200" smtClean="0">
                <a:solidFill>
                  <a:srgbClr val="2372B9"/>
                </a:solidFill>
              </a:rPr>
              <a:pPr eaLnBrk="1" hangingPunct="1">
                <a:defRPr/>
              </a:pPr>
              <a:t>‹#›</a:t>
            </a:fld>
            <a:endParaRPr lang="en-US" altLang="en-US" sz="1200" dirty="0" smtClean="0">
              <a:solidFill>
                <a:srgbClr val="2372B9"/>
              </a:solidFill>
            </a:endParaRPr>
          </a:p>
        </p:txBody>
      </p:sp>
      <p:graphicFrame>
        <p:nvGraphicFramePr>
          <p:cNvPr id="8" name="Object 14"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8333"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lvl1pPr>
              <a:defRPr>
                <a:solidFill>
                  <a:schemeClr val="accent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3538" y="1003300"/>
            <a:ext cx="8412162" cy="5399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10"/>
          </p:nvPr>
        </p:nvSpPr>
        <p:spPr/>
        <p:txBody>
          <a:bodyPr/>
          <a:lstStyle>
            <a:lvl1pPr eaLnBrk="1" fontAlgn="auto" hangingPunct="1">
              <a:spcBef>
                <a:spcPts val="0"/>
              </a:spcBef>
              <a:spcAft>
                <a:spcPts val="0"/>
              </a:spcAft>
              <a:defRPr>
                <a:latin typeface="+mn-lt"/>
                <a:cs typeface="+mn-cs"/>
              </a:defRPr>
            </a:lvl1pPr>
          </a:lstStyle>
          <a:p>
            <a:pPr>
              <a:defRPr/>
            </a:pPr>
            <a:r>
              <a:rPr lang="en-US"/>
              <a:t>Confidential for internal Exelon use only</a:t>
            </a:r>
          </a:p>
        </p:txBody>
      </p:sp>
      <p:sp>
        <p:nvSpPr>
          <p:cNvPr id="10" name="Slide Number Placeholder 5"/>
          <p:cNvSpPr>
            <a:spLocks noGrp="1"/>
          </p:cNvSpPr>
          <p:nvPr>
            <p:ph type="sldNum" sz="quarter" idx="11"/>
          </p:nvPr>
        </p:nvSpPr>
        <p:spPr/>
        <p:txBody>
          <a:bodyPr lIns="91440" tIns="45720" rIns="91440" bIns="45720" anchor="t"/>
          <a:lstStyle>
            <a:lvl1pPr>
              <a:defRPr/>
            </a:lvl1pPr>
          </a:lstStyle>
          <a:p>
            <a:pPr>
              <a:defRPr/>
            </a:pPr>
            <a:fld id="{9F42328C-8A61-4EE8-ABB2-8A954655BA84}" type="slidenum">
              <a:rPr lang="en-US" altLang="en-US"/>
              <a:pPr>
                <a:defRPr/>
              </a:pPr>
              <a:t>‹#›</a:t>
            </a:fld>
            <a:endParaRPr lang="en-US" altLang="en-US" dirty="0"/>
          </a:p>
        </p:txBody>
      </p:sp>
    </p:spTree>
    <p:extLst>
      <p:ext uri="{BB962C8B-B14F-4D97-AF65-F5344CB8AC3E}">
        <p14:creationId xmlns:p14="http://schemas.microsoft.com/office/powerpoint/2010/main" val="1329017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Image Title Slide">
    <p:spTree>
      <p:nvGrpSpPr>
        <p:cNvPr id="1" name=""/>
        <p:cNvGrpSpPr/>
        <p:nvPr/>
      </p:nvGrpSpPr>
      <p:grpSpPr>
        <a:xfrm>
          <a:off x="0" y="0"/>
          <a:ext cx="0" cy="0"/>
          <a:chOff x="0" y="0"/>
          <a:chExt cx="0" cy="0"/>
        </a:xfrm>
      </p:grpSpPr>
      <p:pic>
        <p:nvPicPr>
          <p:cNvPr id="4" name="Picture 10" descr="corner_image_lrg.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84275" y="1824038"/>
            <a:ext cx="7958138" cy="50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9888" y="319088"/>
            <a:ext cx="2106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63538" y="1163763"/>
            <a:ext cx="4281487" cy="1470025"/>
          </a:xfrm>
        </p:spPr>
        <p:txBody>
          <a:bodyPr anchor="t"/>
          <a:lstStyle>
            <a:lvl1pPr>
              <a:lnSpc>
                <a:spcPct val="90000"/>
              </a:lnSpc>
              <a:defRPr sz="3200">
                <a:solidFill>
                  <a:schemeClr val="tx1"/>
                </a:solidFill>
              </a:defRPr>
            </a:lvl1pPr>
          </a:lstStyle>
          <a:p>
            <a:r>
              <a:rPr lang="en-US" smtClean="0"/>
              <a:t>Click to edit Master title style</a:t>
            </a:r>
            <a:endParaRPr lang="en-US"/>
          </a:p>
        </p:txBody>
      </p:sp>
      <p:sp>
        <p:nvSpPr>
          <p:cNvPr id="3" name="Subtitle 2"/>
          <p:cNvSpPr>
            <a:spLocks noGrp="1"/>
          </p:cNvSpPr>
          <p:nvPr>
            <p:ph type="subTitle" idx="1"/>
          </p:nvPr>
        </p:nvSpPr>
        <p:spPr>
          <a:xfrm>
            <a:off x="351663" y="2164279"/>
            <a:ext cx="2771547" cy="448294"/>
          </a:xfrm>
        </p:spPr>
        <p:txBody>
          <a:bodyPr/>
          <a:lstStyle>
            <a:lvl1pPr marL="0" indent="0" algn="l">
              <a:lnSpc>
                <a:spcPct val="90000"/>
              </a:lnSpc>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429637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Agenda">
    <p:spTree>
      <p:nvGrpSpPr>
        <p:cNvPr id="1" name=""/>
        <p:cNvGrpSpPr/>
        <p:nvPr/>
      </p:nvGrpSpPr>
      <p:grpSpPr>
        <a:xfrm>
          <a:off x="0" y="0"/>
          <a:ext cx="0" cy="0"/>
          <a:chOff x="0" y="0"/>
          <a:chExt cx="0" cy="0"/>
        </a:xfrm>
      </p:grpSpPr>
      <p:graphicFrame>
        <p:nvGraphicFramePr>
          <p:cNvPr id="4" name="Object 6"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238"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7" hidden="1"/>
          <p:cNvGraphicFramePr>
            <a:graphicFrameLocks noChangeAspect="1"/>
          </p:cNvGraphicFramePr>
          <p:nvPr userDrawn="1">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239" name="think-cell Slide" r:id="rId7" imgW="360" imgH="360" progId="">
                  <p:embed/>
                </p:oleObj>
              </mc:Choice>
              <mc:Fallback>
                <p:oleObj name="think-cell Slide" r:id="rId7"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61313" y="6534150"/>
            <a:ext cx="10525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363538" y="6510338"/>
            <a:ext cx="8412162" cy="0"/>
          </a:xfrm>
          <a:prstGeom prst="line">
            <a:avLst/>
          </a:prstGeom>
          <a:ln w="12700">
            <a:gradFill>
              <a:gsLst>
                <a:gs pos="6000">
                  <a:schemeClr val="bg2"/>
                </a:gs>
                <a:gs pos="41000">
                  <a:schemeClr val="bg2"/>
                </a:gs>
                <a:gs pos="85000">
                  <a:schemeClr val="bg2">
                    <a:alpha val="0"/>
                  </a:schemeClr>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63538" y="754063"/>
            <a:ext cx="84121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10"/>
          <p:cNvSpPr>
            <a:spLocks noChangeArrowheads="1"/>
          </p:cNvSpPr>
          <p:nvPr userDrawn="1"/>
        </p:nvSpPr>
        <p:spPr bwMode="auto">
          <a:xfrm>
            <a:off x="0" y="625475"/>
            <a:ext cx="9144000" cy="368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rgbClr val="595959"/>
                </a:solidFill>
                <a:latin typeface="Franklin Gothic Book" pitchFamily="34" charset="0"/>
              </a:defRPr>
            </a:lvl1pPr>
            <a:lvl2pPr marL="742950" indent="-285750">
              <a:defRPr>
                <a:solidFill>
                  <a:srgbClr val="595959"/>
                </a:solidFill>
                <a:latin typeface="Franklin Gothic Book" pitchFamily="34" charset="0"/>
              </a:defRPr>
            </a:lvl2pPr>
            <a:lvl3pPr marL="1143000" indent="-228600">
              <a:defRPr>
                <a:solidFill>
                  <a:srgbClr val="595959"/>
                </a:solidFill>
                <a:latin typeface="Franklin Gothic Book" pitchFamily="34" charset="0"/>
              </a:defRPr>
            </a:lvl3pPr>
            <a:lvl4pPr marL="1600200" indent="-228600">
              <a:defRPr>
                <a:solidFill>
                  <a:srgbClr val="595959"/>
                </a:solidFill>
                <a:latin typeface="Franklin Gothic Book" pitchFamily="34" charset="0"/>
              </a:defRPr>
            </a:lvl4pPr>
            <a:lvl5pPr marL="2057400" indent="-228600">
              <a:defRPr>
                <a:solidFill>
                  <a:srgbClr val="595959"/>
                </a:solidFill>
                <a:latin typeface="Franklin Gothic Book" pitchFamily="34" charset="0"/>
              </a:defRPr>
            </a:lvl5pPr>
            <a:lvl6pPr marL="2514600" indent="-228600" fontAlgn="base">
              <a:spcBef>
                <a:spcPct val="0"/>
              </a:spcBef>
              <a:spcAft>
                <a:spcPct val="0"/>
              </a:spcAft>
              <a:defRPr>
                <a:solidFill>
                  <a:srgbClr val="595959"/>
                </a:solidFill>
                <a:latin typeface="Franklin Gothic Book" pitchFamily="34" charset="0"/>
              </a:defRPr>
            </a:lvl6pPr>
            <a:lvl7pPr marL="2971800" indent="-228600" fontAlgn="base">
              <a:spcBef>
                <a:spcPct val="0"/>
              </a:spcBef>
              <a:spcAft>
                <a:spcPct val="0"/>
              </a:spcAft>
              <a:defRPr>
                <a:solidFill>
                  <a:srgbClr val="595959"/>
                </a:solidFill>
                <a:latin typeface="Franklin Gothic Book" pitchFamily="34" charset="0"/>
              </a:defRPr>
            </a:lvl7pPr>
            <a:lvl8pPr marL="3429000" indent="-228600" fontAlgn="base">
              <a:spcBef>
                <a:spcPct val="0"/>
              </a:spcBef>
              <a:spcAft>
                <a:spcPct val="0"/>
              </a:spcAft>
              <a:defRPr>
                <a:solidFill>
                  <a:srgbClr val="595959"/>
                </a:solidFill>
                <a:latin typeface="Franklin Gothic Book" pitchFamily="34" charset="0"/>
              </a:defRPr>
            </a:lvl8pPr>
            <a:lvl9pPr marL="3886200" indent="-228600" fontAlgn="base">
              <a:spcBef>
                <a:spcPct val="0"/>
              </a:spcBef>
              <a:spcAft>
                <a:spcPct val="0"/>
              </a:spcAft>
              <a:defRPr>
                <a:solidFill>
                  <a:srgbClr val="595959"/>
                </a:solidFill>
                <a:latin typeface="Franklin Gothic Book" pitchFamily="34" charset="0"/>
              </a:defRPr>
            </a:lvl9pPr>
          </a:lstStyle>
          <a:p>
            <a:pPr algn="ctr">
              <a:defRPr/>
            </a:pPr>
            <a:endParaRPr lang="en-US" altLang="en-US" dirty="0" smtClean="0">
              <a:solidFill>
                <a:schemeClr val="bg1"/>
              </a:solidFill>
              <a:cs typeface="Arial" pitchFamily="34" charset="0"/>
            </a:endParaRPr>
          </a:p>
        </p:txBody>
      </p:sp>
      <p:sp>
        <p:nvSpPr>
          <p:cNvPr id="2" name="Title 1"/>
          <p:cNvSpPr>
            <a:spLocks noGrp="1"/>
          </p:cNvSpPr>
          <p:nvPr>
            <p:ph type="title"/>
          </p:nvPr>
        </p:nvSpPr>
        <p:spPr>
          <a:xfrm>
            <a:off x="363538" y="1211263"/>
            <a:ext cx="8412162" cy="498784"/>
          </a:xfrm>
        </p:spPr>
        <p:txBody>
          <a:bodyPr/>
          <a:lstStyle>
            <a:lvl1pPr>
              <a:defRPr>
                <a:solidFill>
                  <a:schemeClr val="accent3"/>
                </a:solidFill>
              </a:defRPr>
            </a:lvl1pPr>
          </a:lstStyle>
          <a:p>
            <a:r>
              <a:rPr lang="en-US" smtClean="0"/>
              <a:t>Click to edit Master title style</a:t>
            </a:r>
            <a:endParaRPr lang="en-US"/>
          </a:p>
        </p:txBody>
      </p:sp>
      <p:sp>
        <p:nvSpPr>
          <p:cNvPr id="3" name="Content Placeholder 2"/>
          <p:cNvSpPr>
            <a:spLocks noGrp="1"/>
          </p:cNvSpPr>
          <p:nvPr>
            <p:ph idx="1"/>
          </p:nvPr>
        </p:nvSpPr>
        <p:spPr>
          <a:xfrm>
            <a:off x="363538" y="2054225"/>
            <a:ext cx="8412162" cy="4348163"/>
          </a:xfrm>
        </p:spPr>
        <p:txBody>
          <a:bodyPr/>
          <a:lstStyle>
            <a:lvl1pPr>
              <a:spcBef>
                <a:spcPts val="600"/>
              </a:spcBef>
              <a:defRPr sz="2400"/>
            </a:lvl1pPr>
            <a:lvl2pPr marL="225425" indent="-225425">
              <a:defRPr sz="2400"/>
            </a:lvl2pPr>
            <a:lvl3pPr marL="461963" indent="-231775">
              <a:defRPr sz="2000"/>
            </a:lvl3pPr>
            <a:lvl4pPr marL="625475" indent="-171450">
              <a:defRPr/>
            </a:lvl4pPr>
            <a:lvl5pPr marL="739775" indent="-1143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0"/>
          </p:nvPr>
        </p:nvSpPr>
        <p:spPr/>
        <p:txBody>
          <a:bodyPr/>
          <a:lstStyle>
            <a:lvl1pPr>
              <a:defRPr/>
            </a:lvl1pPr>
          </a:lstStyle>
          <a:p>
            <a:pPr>
              <a:defRPr/>
            </a:pPr>
            <a:r>
              <a:rPr lang="en-US"/>
              <a:t>Confidential </a:t>
            </a:r>
          </a:p>
        </p:txBody>
      </p:sp>
      <p:sp>
        <p:nvSpPr>
          <p:cNvPr id="11" name="Slide Number Placeholder 5"/>
          <p:cNvSpPr>
            <a:spLocks noGrp="1"/>
          </p:cNvSpPr>
          <p:nvPr>
            <p:ph type="sldNum" sz="quarter" idx="11"/>
          </p:nvPr>
        </p:nvSpPr>
        <p:spPr/>
        <p:txBody>
          <a:bodyPr/>
          <a:lstStyle>
            <a:lvl1pPr>
              <a:defRPr/>
            </a:lvl1pPr>
          </a:lstStyle>
          <a:p>
            <a:pPr>
              <a:defRPr/>
            </a:pPr>
            <a:fld id="{55F9100F-59D2-44E4-AC24-DA2479A79C95}" type="slidenum">
              <a:rPr lang="en-US"/>
              <a:pPr>
                <a:defRPr/>
              </a:pPr>
              <a:t>‹#›</a:t>
            </a:fld>
            <a:endParaRPr lang="en-US" dirty="0"/>
          </a:p>
        </p:txBody>
      </p:sp>
    </p:spTree>
    <p:extLst>
      <p:ext uri="{BB962C8B-B14F-4D97-AF65-F5344CB8AC3E}">
        <p14:creationId xmlns:p14="http://schemas.microsoft.com/office/powerpoint/2010/main" val="4189273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able of Contents">
    <p:spTree>
      <p:nvGrpSpPr>
        <p:cNvPr id="1" name=""/>
        <p:cNvGrpSpPr/>
        <p:nvPr/>
      </p:nvGrpSpPr>
      <p:grpSpPr>
        <a:xfrm>
          <a:off x="0" y="0"/>
          <a:ext cx="0" cy="0"/>
          <a:chOff x="0" y="0"/>
          <a:chExt cx="0" cy="0"/>
        </a:xfrm>
      </p:grpSpPr>
      <p:graphicFrame>
        <p:nvGraphicFramePr>
          <p:cNvPr id="4" name="Object 6"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262"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7" hidden="1"/>
          <p:cNvGraphicFramePr>
            <a:graphicFrameLocks noChangeAspect="1"/>
          </p:cNvGraphicFramePr>
          <p:nvPr userDrawn="1">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263" name="think-cell Slide" r:id="rId7" imgW="360" imgH="360" progId="">
                  <p:embed/>
                </p:oleObj>
              </mc:Choice>
              <mc:Fallback>
                <p:oleObj name="think-cell Slide" r:id="rId7"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61313" y="6534150"/>
            <a:ext cx="10525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363538" y="6510338"/>
            <a:ext cx="8412162" cy="0"/>
          </a:xfrm>
          <a:prstGeom prst="line">
            <a:avLst/>
          </a:prstGeom>
          <a:ln w="12700">
            <a:gradFill>
              <a:gsLst>
                <a:gs pos="6000">
                  <a:schemeClr val="bg2"/>
                </a:gs>
                <a:gs pos="41000">
                  <a:schemeClr val="bg2"/>
                </a:gs>
                <a:gs pos="85000">
                  <a:schemeClr val="bg2">
                    <a:alpha val="0"/>
                  </a:schemeClr>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63538" y="754063"/>
            <a:ext cx="84121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10"/>
          <p:cNvSpPr>
            <a:spLocks noChangeArrowheads="1"/>
          </p:cNvSpPr>
          <p:nvPr userDrawn="1"/>
        </p:nvSpPr>
        <p:spPr bwMode="auto">
          <a:xfrm>
            <a:off x="0" y="625475"/>
            <a:ext cx="9144000" cy="368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rgbClr val="595959"/>
                </a:solidFill>
                <a:latin typeface="Franklin Gothic Book" pitchFamily="34" charset="0"/>
              </a:defRPr>
            </a:lvl1pPr>
            <a:lvl2pPr marL="742950" indent="-285750">
              <a:defRPr>
                <a:solidFill>
                  <a:srgbClr val="595959"/>
                </a:solidFill>
                <a:latin typeface="Franklin Gothic Book" pitchFamily="34" charset="0"/>
              </a:defRPr>
            </a:lvl2pPr>
            <a:lvl3pPr marL="1143000" indent="-228600">
              <a:defRPr>
                <a:solidFill>
                  <a:srgbClr val="595959"/>
                </a:solidFill>
                <a:latin typeface="Franklin Gothic Book" pitchFamily="34" charset="0"/>
              </a:defRPr>
            </a:lvl3pPr>
            <a:lvl4pPr marL="1600200" indent="-228600">
              <a:defRPr>
                <a:solidFill>
                  <a:srgbClr val="595959"/>
                </a:solidFill>
                <a:latin typeface="Franklin Gothic Book" pitchFamily="34" charset="0"/>
              </a:defRPr>
            </a:lvl4pPr>
            <a:lvl5pPr marL="2057400" indent="-228600">
              <a:defRPr>
                <a:solidFill>
                  <a:srgbClr val="595959"/>
                </a:solidFill>
                <a:latin typeface="Franklin Gothic Book" pitchFamily="34" charset="0"/>
              </a:defRPr>
            </a:lvl5pPr>
            <a:lvl6pPr marL="2514600" indent="-228600" fontAlgn="base">
              <a:spcBef>
                <a:spcPct val="0"/>
              </a:spcBef>
              <a:spcAft>
                <a:spcPct val="0"/>
              </a:spcAft>
              <a:defRPr>
                <a:solidFill>
                  <a:srgbClr val="595959"/>
                </a:solidFill>
                <a:latin typeface="Franklin Gothic Book" pitchFamily="34" charset="0"/>
              </a:defRPr>
            </a:lvl6pPr>
            <a:lvl7pPr marL="2971800" indent="-228600" fontAlgn="base">
              <a:spcBef>
                <a:spcPct val="0"/>
              </a:spcBef>
              <a:spcAft>
                <a:spcPct val="0"/>
              </a:spcAft>
              <a:defRPr>
                <a:solidFill>
                  <a:srgbClr val="595959"/>
                </a:solidFill>
                <a:latin typeface="Franklin Gothic Book" pitchFamily="34" charset="0"/>
              </a:defRPr>
            </a:lvl7pPr>
            <a:lvl8pPr marL="3429000" indent="-228600" fontAlgn="base">
              <a:spcBef>
                <a:spcPct val="0"/>
              </a:spcBef>
              <a:spcAft>
                <a:spcPct val="0"/>
              </a:spcAft>
              <a:defRPr>
                <a:solidFill>
                  <a:srgbClr val="595959"/>
                </a:solidFill>
                <a:latin typeface="Franklin Gothic Book" pitchFamily="34" charset="0"/>
              </a:defRPr>
            </a:lvl8pPr>
            <a:lvl9pPr marL="3886200" indent="-228600" fontAlgn="base">
              <a:spcBef>
                <a:spcPct val="0"/>
              </a:spcBef>
              <a:spcAft>
                <a:spcPct val="0"/>
              </a:spcAft>
              <a:defRPr>
                <a:solidFill>
                  <a:srgbClr val="595959"/>
                </a:solidFill>
                <a:latin typeface="Franklin Gothic Book" pitchFamily="34" charset="0"/>
              </a:defRPr>
            </a:lvl9pPr>
          </a:lstStyle>
          <a:p>
            <a:pPr algn="ctr">
              <a:defRPr/>
            </a:pPr>
            <a:endParaRPr lang="en-US" altLang="en-US" dirty="0" smtClean="0">
              <a:solidFill>
                <a:schemeClr val="bg1"/>
              </a:solidFill>
              <a:cs typeface="Arial" pitchFamily="34" charset="0"/>
            </a:endParaRPr>
          </a:p>
        </p:txBody>
      </p:sp>
      <p:sp>
        <p:nvSpPr>
          <p:cNvPr id="2" name="Title 1"/>
          <p:cNvSpPr>
            <a:spLocks noGrp="1"/>
          </p:cNvSpPr>
          <p:nvPr>
            <p:ph type="title"/>
          </p:nvPr>
        </p:nvSpPr>
        <p:spPr>
          <a:xfrm>
            <a:off x="363538" y="0"/>
            <a:ext cx="8412162" cy="728663"/>
          </a:xfrm>
        </p:spPr>
        <p:txBody>
          <a:bodyPr/>
          <a:lstStyle>
            <a:lvl1pPr>
              <a:defRPr>
                <a:solidFill>
                  <a:schemeClr val="accent3"/>
                </a:solidFill>
              </a:defRPr>
            </a:lvl1pPr>
          </a:lstStyle>
          <a:p>
            <a:r>
              <a:rPr lang="en-US" smtClean="0"/>
              <a:t>Click to edit Master title style</a:t>
            </a:r>
            <a:endParaRPr lang="en-US"/>
          </a:p>
        </p:txBody>
      </p:sp>
      <p:sp>
        <p:nvSpPr>
          <p:cNvPr id="3" name="Content Placeholder 2"/>
          <p:cNvSpPr>
            <a:spLocks noGrp="1"/>
          </p:cNvSpPr>
          <p:nvPr>
            <p:ph idx="1"/>
          </p:nvPr>
        </p:nvSpPr>
        <p:spPr>
          <a:xfrm>
            <a:off x="363538" y="1003300"/>
            <a:ext cx="8412162" cy="5399088"/>
          </a:xfrm>
        </p:spPr>
        <p:txBody>
          <a:bodyPr/>
          <a:lstStyle>
            <a:lvl1pPr marL="1033463" indent="-1033463">
              <a:spcBef>
                <a:spcPts val="600"/>
              </a:spcBef>
              <a:tabLst>
                <a:tab pos="796925" algn="r"/>
                <a:tab pos="1033463" algn="l"/>
              </a:tabLst>
              <a:defRPr sz="1600"/>
            </a:lvl1pPr>
            <a:lvl2pPr marL="1258888" indent="-225425">
              <a:defRPr sz="1600"/>
            </a:lvl2pPr>
            <a:lvl3pPr marL="1423988" indent="-171450">
              <a:defRPr sz="1600"/>
            </a:lvl3pPr>
            <a:lvl4pPr marL="1606550" indent="-171450">
              <a:defRPr sz="1600"/>
            </a:lvl4pPr>
            <a:lvl5pPr marL="1709738" indent="-114300">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0"/>
          </p:nvPr>
        </p:nvSpPr>
        <p:spPr/>
        <p:txBody>
          <a:bodyPr/>
          <a:lstStyle>
            <a:lvl1pPr>
              <a:defRPr/>
            </a:lvl1pPr>
          </a:lstStyle>
          <a:p>
            <a:pPr>
              <a:defRPr/>
            </a:pPr>
            <a:r>
              <a:rPr lang="en-US"/>
              <a:t>Confidential </a:t>
            </a:r>
          </a:p>
        </p:txBody>
      </p:sp>
      <p:sp>
        <p:nvSpPr>
          <p:cNvPr id="11" name="Slide Number Placeholder 5"/>
          <p:cNvSpPr>
            <a:spLocks noGrp="1"/>
          </p:cNvSpPr>
          <p:nvPr>
            <p:ph type="sldNum" sz="quarter" idx="11"/>
          </p:nvPr>
        </p:nvSpPr>
        <p:spPr/>
        <p:txBody>
          <a:bodyPr/>
          <a:lstStyle>
            <a:lvl1pPr>
              <a:defRPr/>
            </a:lvl1pPr>
          </a:lstStyle>
          <a:p>
            <a:pPr>
              <a:defRPr/>
            </a:pPr>
            <a:fld id="{DBE424C3-9131-4513-8BB9-002D65388F55}" type="slidenum">
              <a:rPr lang="en-US"/>
              <a:pPr>
                <a:defRPr/>
              </a:pPr>
              <a:t>‹#›</a:t>
            </a:fld>
            <a:endParaRPr lang="en-US" dirty="0"/>
          </a:p>
        </p:txBody>
      </p:sp>
    </p:spTree>
    <p:extLst>
      <p:ext uri="{BB962C8B-B14F-4D97-AF65-F5344CB8AC3E}">
        <p14:creationId xmlns:p14="http://schemas.microsoft.com/office/powerpoint/2010/main" val="957268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aphicFrame>
        <p:nvGraphicFramePr>
          <p:cNvPr id="5" name="Object 6"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286"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7" hidden="1"/>
          <p:cNvGraphicFramePr>
            <a:graphicFrameLocks noChangeAspect="1"/>
          </p:cNvGraphicFramePr>
          <p:nvPr userDrawn="1">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287" name="think-cell Slide" r:id="rId7" imgW="360" imgH="360" progId="">
                  <p:embed/>
                </p:oleObj>
              </mc:Choice>
              <mc:Fallback>
                <p:oleObj name="think-cell Slide" r:id="rId7"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61313" y="6534150"/>
            <a:ext cx="10525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363538" y="6510338"/>
            <a:ext cx="8412162" cy="0"/>
          </a:xfrm>
          <a:prstGeom prst="line">
            <a:avLst/>
          </a:prstGeom>
          <a:ln w="12700">
            <a:gradFill>
              <a:gsLst>
                <a:gs pos="6000">
                  <a:schemeClr val="bg2"/>
                </a:gs>
                <a:gs pos="41000">
                  <a:schemeClr val="bg2"/>
                </a:gs>
                <a:gs pos="85000">
                  <a:schemeClr val="bg2">
                    <a:alpha val="0"/>
                  </a:schemeClr>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63538" y="754063"/>
            <a:ext cx="84121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10"/>
          <p:cNvSpPr>
            <a:spLocks noChangeArrowheads="1"/>
          </p:cNvSpPr>
          <p:nvPr userDrawn="1"/>
        </p:nvSpPr>
        <p:spPr bwMode="auto">
          <a:xfrm>
            <a:off x="0" y="625475"/>
            <a:ext cx="9144000" cy="368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rgbClr val="595959"/>
                </a:solidFill>
                <a:latin typeface="Franklin Gothic Book" pitchFamily="34" charset="0"/>
              </a:defRPr>
            </a:lvl1pPr>
            <a:lvl2pPr marL="742950" indent="-285750">
              <a:defRPr>
                <a:solidFill>
                  <a:srgbClr val="595959"/>
                </a:solidFill>
                <a:latin typeface="Franklin Gothic Book" pitchFamily="34" charset="0"/>
              </a:defRPr>
            </a:lvl2pPr>
            <a:lvl3pPr marL="1143000" indent="-228600">
              <a:defRPr>
                <a:solidFill>
                  <a:srgbClr val="595959"/>
                </a:solidFill>
                <a:latin typeface="Franklin Gothic Book" pitchFamily="34" charset="0"/>
              </a:defRPr>
            </a:lvl3pPr>
            <a:lvl4pPr marL="1600200" indent="-228600">
              <a:defRPr>
                <a:solidFill>
                  <a:srgbClr val="595959"/>
                </a:solidFill>
                <a:latin typeface="Franklin Gothic Book" pitchFamily="34" charset="0"/>
              </a:defRPr>
            </a:lvl4pPr>
            <a:lvl5pPr marL="2057400" indent="-228600">
              <a:defRPr>
                <a:solidFill>
                  <a:srgbClr val="595959"/>
                </a:solidFill>
                <a:latin typeface="Franklin Gothic Book" pitchFamily="34" charset="0"/>
              </a:defRPr>
            </a:lvl5pPr>
            <a:lvl6pPr marL="2514600" indent="-228600" fontAlgn="base">
              <a:spcBef>
                <a:spcPct val="0"/>
              </a:spcBef>
              <a:spcAft>
                <a:spcPct val="0"/>
              </a:spcAft>
              <a:defRPr>
                <a:solidFill>
                  <a:srgbClr val="595959"/>
                </a:solidFill>
                <a:latin typeface="Franklin Gothic Book" pitchFamily="34" charset="0"/>
              </a:defRPr>
            </a:lvl6pPr>
            <a:lvl7pPr marL="2971800" indent="-228600" fontAlgn="base">
              <a:spcBef>
                <a:spcPct val="0"/>
              </a:spcBef>
              <a:spcAft>
                <a:spcPct val="0"/>
              </a:spcAft>
              <a:defRPr>
                <a:solidFill>
                  <a:srgbClr val="595959"/>
                </a:solidFill>
                <a:latin typeface="Franklin Gothic Book" pitchFamily="34" charset="0"/>
              </a:defRPr>
            </a:lvl7pPr>
            <a:lvl8pPr marL="3429000" indent="-228600" fontAlgn="base">
              <a:spcBef>
                <a:spcPct val="0"/>
              </a:spcBef>
              <a:spcAft>
                <a:spcPct val="0"/>
              </a:spcAft>
              <a:defRPr>
                <a:solidFill>
                  <a:srgbClr val="595959"/>
                </a:solidFill>
                <a:latin typeface="Franklin Gothic Book" pitchFamily="34" charset="0"/>
              </a:defRPr>
            </a:lvl8pPr>
            <a:lvl9pPr marL="3886200" indent="-228600" fontAlgn="base">
              <a:spcBef>
                <a:spcPct val="0"/>
              </a:spcBef>
              <a:spcAft>
                <a:spcPct val="0"/>
              </a:spcAft>
              <a:defRPr>
                <a:solidFill>
                  <a:srgbClr val="595959"/>
                </a:solidFill>
                <a:latin typeface="Franklin Gothic Book" pitchFamily="34" charset="0"/>
              </a:defRPr>
            </a:lvl9pPr>
          </a:lstStyle>
          <a:p>
            <a:pPr algn="ctr">
              <a:defRPr/>
            </a:pPr>
            <a:endParaRPr lang="en-US" altLang="en-US" dirty="0" smtClean="0">
              <a:solidFill>
                <a:schemeClr val="bg1"/>
              </a:solidFill>
              <a:cs typeface="Arial" pitchFamily="34" charset="0"/>
            </a:endParaRPr>
          </a:p>
        </p:txBody>
      </p:sp>
      <p:sp>
        <p:nvSpPr>
          <p:cNvPr id="3" name="Content Placeholder 2"/>
          <p:cNvSpPr>
            <a:spLocks noGrp="1"/>
          </p:cNvSpPr>
          <p:nvPr>
            <p:ph idx="1"/>
          </p:nvPr>
        </p:nvSpPr>
        <p:spPr>
          <a:xfrm>
            <a:off x="363538" y="2054225"/>
            <a:ext cx="8412162" cy="4348163"/>
          </a:xfrm>
        </p:spPr>
        <p:txBody>
          <a:bodyPr/>
          <a:lstStyle>
            <a:lvl1pPr>
              <a:spcBef>
                <a:spcPts val="600"/>
              </a:spcBef>
              <a:defRPr sz="2400"/>
            </a:lvl1pPr>
            <a:lvl2pPr marL="225425" indent="-225425">
              <a:defRPr sz="2400"/>
            </a:lvl2pPr>
            <a:lvl3pPr marL="457200" indent="-227013">
              <a:defRPr sz="2400"/>
            </a:lvl3pPr>
            <a:lvl4pPr marL="690563" indent="-231775">
              <a:defRPr sz="2400"/>
            </a:lvl4pPr>
            <a:lvl5pPr marL="914400" indent="-233363">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
        <p:nvSpPr>
          <p:cNvPr id="11" name="Footer Placeholder 4"/>
          <p:cNvSpPr>
            <a:spLocks noGrp="1"/>
          </p:cNvSpPr>
          <p:nvPr>
            <p:ph type="ftr" sz="quarter" idx="10"/>
          </p:nvPr>
        </p:nvSpPr>
        <p:spPr/>
        <p:txBody>
          <a:bodyPr/>
          <a:lstStyle>
            <a:lvl1pPr>
              <a:defRPr/>
            </a:lvl1pPr>
          </a:lstStyle>
          <a:p>
            <a:pPr>
              <a:defRPr/>
            </a:pPr>
            <a:r>
              <a:rPr lang="en-US"/>
              <a:t>Confidential </a:t>
            </a:r>
          </a:p>
        </p:txBody>
      </p:sp>
      <p:sp>
        <p:nvSpPr>
          <p:cNvPr id="12" name="Slide Number Placeholder 5"/>
          <p:cNvSpPr>
            <a:spLocks noGrp="1"/>
          </p:cNvSpPr>
          <p:nvPr>
            <p:ph type="sldNum" sz="quarter" idx="11"/>
          </p:nvPr>
        </p:nvSpPr>
        <p:spPr/>
        <p:txBody>
          <a:bodyPr/>
          <a:lstStyle>
            <a:lvl1pPr>
              <a:defRPr/>
            </a:lvl1pPr>
          </a:lstStyle>
          <a:p>
            <a:pPr>
              <a:defRPr/>
            </a:pPr>
            <a:fld id="{03BDC0E7-9D38-4ED0-93AE-AB386A9C5D88}" type="slidenum">
              <a:rPr lang="en-US"/>
              <a:pPr>
                <a:defRPr/>
              </a:pPr>
              <a:t>‹#›</a:t>
            </a:fld>
            <a:endParaRPr lang="en-US" dirty="0"/>
          </a:p>
        </p:txBody>
      </p:sp>
    </p:spTree>
    <p:extLst>
      <p:ext uri="{BB962C8B-B14F-4D97-AF65-F5344CB8AC3E}">
        <p14:creationId xmlns:p14="http://schemas.microsoft.com/office/powerpoint/2010/main" val="164223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Content">
    <p:spTree>
      <p:nvGrpSpPr>
        <p:cNvPr id="1" name=""/>
        <p:cNvGrpSpPr/>
        <p:nvPr/>
      </p:nvGrpSpPr>
      <p:grpSpPr>
        <a:xfrm>
          <a:off x="0" y="0"/>
          <a:ext cx="0" cy="0"/>
          <a:chOff x="0" y="0"/>
          <a:chExt cx="0" cy="0"/>
        </a:xfrm>
      </p:grpSpPr>
      <p:graphicFrame>
        <p:nvGraphicFramePr>
          <p:cNvPr id="4" name="Object 6" hidden="1"/>
          <p:cNvGraphicFramePr>
            <a:graphicFrameLocks noChangeAspect="1"/>
          </p:cNvGraphicFramePr>
          <p:nvPr userDrawn="1">
            <p:custDataLst>
              <p:tags r:id="rId2"/>
            </p:custDataLst>
            <p:extLst>
              <p:ext uri="{D42A27DB-BD31-4B8C-83A1-F6EECF244321}">
                <p14:modId xmlns:p14="http://schemas.microsoft.com/office/powerpoint/2010/main" val="15413619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310"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7" hidden="1"/>
          <p:cNvGraphicFramePr>
            <a:graphicFrameLocks noChangeAspect="1"/>
          </p:cNvGraphicFramePr>
          <p:nvPr userDrawn="1">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311" name="think-cell Slide" r:id="rId7" imgW="360" imgH="360" progId="">
                  <p:embed/>
                </p:oleObj>
              </mc:Choice>
              <mc:Fallback>
                <p:oleObj name="think-cell Slide" r:id="rId7"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61313" y="6534150"/>
            <a:ext cx="10525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363538" y="6510338"/>
            <a:ext cx="8412162" cy="0"/>
          </a:xfrm>
          <a:prstGeom prst="line">
            <a:avLst/>
          </a:prstGeom>
          <a:ln w="12700">
            <a:gradFill>
              <a:gsLst>
                <a:gs pos="6000">
                  <a:schemeClr val="bg2"/>
                </a:gs>
                <a:gs pos="41000">
                  <a:schemeClr val="bg2"/>
                </a:gs>
                <a:gs pos="85000">
                  <a:schemeClr val="bg2">
                    <a:alpha val="0"/>
                  </a:schemeClr>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63538" y="754063"/>
            <a:ext cx="84121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accent3"/>
                </a:solidFill>
              </a:defRPr>
            </a:lvl1pPr>
          </a:lstStyle>
          <a:p>
            <a:r>
              <a:rPr lang="en-US" smtClean="0"/>
              <a:t>Click to edit Master title style</a:t>
            </a:r>
            <a:endParaRPr lang="en-US"/>
          </a:p>
        </p:txBody>
      </p:sp>
      <p:sp>
        <p:nvSpPr>
          <p:cNvPr id="3" name="Content Placeholder 2"/>
          <p:cNvSpPr>
            <a:spLocks noGrp="1"/>
          </p:cNvSpPr>
          <p:nvPr>
            <p:ph idx="1"/>
          </p:nvPr>
        </p:nvSpPr>
        <p:spPr>
          <a:xfrm>
            <a:off x="363538" y="1003300"/>
            <a:ext cx="8412162" cy="5399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4"/>
          <p:cNvSpPr>
            <a:spLocks noGrp="1"/>
          </p:cNvSpPr>
          <p:nvPr>
            <p:ph type="ftr" sz="quarter" idx="10"/>
          </p:nvPr>
        </p:nvSpPr>
        <p:spPr/>
        <p:txBody>
          <a:bodyPr/>
          <a:lstStyle>
            <a:lvl1pPr>
              <a:defRPr/>
            </a:lvl1pPr>
          </a:lstStyle>
          <a:p>
            <a:pPr>
              <a:defRPr/>
            </a:pPr>
            <a:r>
              <a:rPr lang="en-US"/>
              <a:t>Confidential </a:t>
            </a:r>
          </a:p>
        </p:txBody>
      </p:sp>
      <p:sp>
        <p:nvSpPr>
          <p:cNvPr id="10" name="Slide Number Placeholder 5"/>
          <p:cNvSpPr>
            <a:spLocks noGrp="1"/>
          </p:cNvSpPr>
          <p:nvPr>
            <p:ph type="sldNum" sz="quarter" idx="11"/>
          </p:nvPr>
        </p:nvSpPr>
        <p:spPr/>
        <p:txBody>
          <a:bodyPr/>
          <a:lstStyle>
            <a:lvl1pPr>
              <a:defRPr/>
            </a:lvl1pPr>
          </a:lstStyle>
          <a:p>
            <a:pPr>
              <a:defRPr/>
            </a:pPr>
            <a:fld id="{31919B5E-5073-4F55-AE1A-CA41B9E88B39}" type="slidenum">
              <a:rPr lang="en-US"/>
              <a:pPr>
                <a:defRPr/>
              </a:pPr>
              <a:t>‹#›</a:t>
            </a:fld>
            <a:endParaRPr lang="en-US" dirty="0"/>
          </a:p>
        </p:txBody>
      </p:sp>
    </p:spTree>
    <p:extLst>
      <p:ext uri="{BB962C8B-B14F-4D97-AF65-F5344CB8AC3E}">
        <p14:creationId xmlns:p14="http://schemas.microsoft.com/office/powerpoint/2010/main" val="2759806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 Column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573395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19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63538" y="1003300"/>
            <a:ext cx="4117975" cy="5399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2"/>
          <p:cNvSpPr>
            <a:spLocks noGrp="1"/>
          </p:cNvSpPr>
          <p:nvPr>
            <p:ph idx="13"/>
          </p:nvPr>
        </p:nvSpPr>
        <p:spPr>
          <a:xfrm>
            <a:off x="4665662" y="1003300"/>
            <a:ext cx="4110037" cy="5399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4"/>
          </p:nvPr>
        </p:nvSpPr>
        <p:spPr/>
        <p:txBody>
          <a:bodyPr/>
          <a:lstStyle>
            <a:lvl1pPr>
              <a:defRPr/>
            </a:lvl1pPr>
          </a:lstStyle>
          <a:p>
            <a:pPr>
              <a:defRPr/>
            </a:pPr>
            <a:r>
              <a:rPr lang="en-US"/>
              <a:t>Confidential</a:t>
            </a:r>
          </a:p>
        </p:txBody>
      </p:sp>
      <p:sp>
        <p:nvSpPr>
          <p:cNvPr id="6" name="Slide Number Placeholder 5"/>
          <p:cNvSpPr>
            <a:spLocks noGrp="1"/>
          </p:cNvSpPr>
          <p:nvPr>
            <p:ph type="sldNum" sz="quarter" idx="15"/>
          </p:nvPr>
        </p:nvSpPr>
        <p:spPr/>
        <p:txBody>
          <a:bodyPr/>
          <a:lstStyle>
            <a:lvl1pPr>
              <a:defRPr/>
            </a:lvl1pPr>
          </a:lstStyle>
          <a:p>
            <a:pPr>
              <a:defRPr/>
            </a:pPr>
            <a:fld id="{3D73F770-8F87-4DB9-87B2-9405AE70C0DB}" type="slidenum">
              <a:rPr lang="en-US"/>
              <a:pPr>
                <a:defRPr/>
              </a:pPr>
              <a:t>‹#›</a:t>
            </a:fld>
            <a:endParaRPr lang="en-US" dirty="0"/>
          </a:p>
        </p:txBody>
      </p:sp>
    </p:spTree>
    <p:extLst>
      <p:ext uri="{BB962C8B-B14F-4D97-AF65-F5344CB8AC3E}">
        <p14:creationId xmlns:p14="http://schemas.microsoft.com/office/powerpoint/2010/main" val="161529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4 Quadrants">
    <p:spTree>
      <p:nvGrpSpPr>
        <p:cNvPr id="1" name=""/>
        <p:cNvGrpSpPr/>
        <p:nvPr/>
      </p:nvGrpSpPr>
      <p:grpSpPr>
        <a:xfrm>
          <a:off x="0" y="0"/>
          <a:ext cx="0" cy="0"/>
          <a:chOff x="0" y="0"/>
          <a:chExt cx="0" cy="0"/>
        </a:xfrm>
      </p:grpSpPr>
      <p:graphicFrame>
        <p:nvGraphicFramePr>
          <p:cNvPr id="8" name="Object 6"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334"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7" hidden="1"/>
          <p:cNvGraphicFramePr>
            <a:graphicFrameLocks noChangeAspect="1"/>
          </p:cNvGraphicFramePr>
          <p:nvPr userDrawn="1">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335" name="think-cell Slide" r:id="rId7" imgW="360" imgH="360" progId="">
                  <p:embed/>
                </p:oleObj>
              </mc:Choice>
              <mc:Fallback>
                <p:oleObj name="think-cell Slide" r:id="rId7"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61313" y="6534150"/>
            <a:ext cx="10525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363538" y="6510338"/>
            <a:ext cx="8412162" cy="0"/>
          </a:xfrm>
          <a:prstGeom prst="line">
            <a:avLst/>
          </a:prstGeom>
          <a:ln w="12700">
            <a:gradFill>
              <a:gsLst>
                <a:gs pos="6000">
                  <a:schemeClr val="bg2"/>
                </a:gs>
                <a:gs pos="41000">
                  <a:schemeClr val="bg2"/>
                </a:gs>
                <a:gs pos="85000">
                  <a:schemeClr val="bg2">
                    <a:alpha val="0"/>
                  </a:schemeClr>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63538" y="754063"/>
            <a:ext cx="84121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65663" y="1201738"/>
            <a:ext cx="4110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71475" y="1201738"/>
            <a:ext cx="41100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4665663" y="3706813"/>
            <a:ext cx="4110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371475" y="3706813"/>
            <a:ext cx="41100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63538" y="860913"/>
            <a:ext cx="4117975" cy="334963"/>
          </a:xfrm>
        </p:spPr>
        <p:txBody>
          <a:bodyPr anchor="b"/>
          <a:lstStyle>
            <a:lvl1pPr>
              <a:defRPr lang="en-US" sz="1400" kern="1200" smtClean="0">
                <a:solidFill>
                  <a:schemeClr val="accent3"/>
                </a:solidFill>
                <a:latin typeface="+mj-lt"/>
                <a:ea typeface="+mn-ea"/>
                <a:cs typeface="+mn-cs"/>
              </a:defRPr>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2"/>
          <p:cNvSpPr>
            <a:spLocks noGrp="1"/>
          </p:cNvSpPr>
          <p:nvPr>
            <p:ph idx="13"/>
          </p:nvPr>
        </p:nvSpPr>
        <p:spPr>
          <a:xfrm>
            <a:off x="4665662" y="860913"/>
            <a:ext cx="4110037" cy="334963"/>
          </a:xfrm>
        </p:spPr>
        <p:txBody>
          <a:bodyPr anchor="b"/>
          <a:lstStyle>
            <a:lvl1pPr>
              <a:defRPr lang="en-US" sz="1400" kern="1200" smtClean="0">
                <a:solidFill>
                  <a:schemeClr val="accent3"/>
                </a:solidFill>
                <a:latin typeface="+mj-lt"/>
                <a:ea typeface="+mn-ea"/>
                <a:cs typeface="+mn-cs"/>
              </a:defRPr>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2"/>
          <p:cNvSpPr>
            <a:spLocks noGrp="1"/>
          </p:cNvSpPr>
          <p:nvPr>
            <p:ph idx="14"/>
          </p:nvPr>
        </p:nvSpPr>
        <p:spPr>
          <a:xfrm>
            <a:off x="363538" y="3365574"/>
            <a:ext cx="4117975" cy="334963"/>
          </a:xfrm>
        </p:spPr>
        <p:txBody>
          <a:bodyPr anchor="b"/>
          <a:lstStyle>
            <a:lvl1pPr>
              <a:defRPr lang="en-US" sz="1400" kern="1200" smtClean="0">
                <a:solidFill>
                  <a:schemeClr val="accent3"/>
                </a:solidFill>
                <a:latin typeface="+mj-lt"/>
                <a:ea typeface="+mn-ea"/>
                <a:cs typeface="+mn-cs"/>
              </a:defRPr>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2"/>
          <p:cNvSpPr>
            <a:spLocks noGrp="1"/>
          </p:cNvSpPr>
          <p:nvPr>
            <p:ph idx="15"/>
          </p:nvPr>
        </p:nvSpPr>
        <p:spPr>
          <a:xfrm>
            <a:off x="4665662" y="3365574"/>
            <a:ext cx="4110037" cy="334963"/>
          </a:xfrm>
        </p:spPr>
        <p:txBody>
          <a:bodyPr anchor="b"/>
          <a:lstStyle>
            <a:lvl1pPr>
              <a:defRPr lang="en-US" sz="1400" kern="1200" smtClean="0">
                <a:solidFill>
                  <a:schemeClr val="accent3"/>
                </a:solidFill>
                <a:latin typeface="+mj-lt"/>
                <a:ea typeface="+mn-ea"/>
                <a:cs typeface="+mn-cs"/>
              </a:defRPr>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Footer Placeholder 4"/>
          <p:cNvSpPr>
            <a:spLocks noGrp="1"/>
          </p:cNvSpPr>
          <p:nvPr>
            <p:ph type="ftr" sz="quarter" idx="16"/>
          </p:nvPr>
        </p:nvSpPr>
        <p:spPr/>
        <p:txBody>
          <a:bodyPr/>
          <a:lstStyle>
            <a:lvl1pPr>
              <a:defRPr/>
            </a:lvl1pPr>
          </a:lstStyle>
          <a:p>
            <a:pPr>
              <a:defRPr/>
            </a:pPr>
            <a:r>
              <a:rPr lang="en-US"/>
              <a:t>Confidential</a:t>
            </a:r>
          </a:p>
        </p:txBody>
      </p:sp>
      <p:sp>
        <p:nvSpPr>
          <p:cNvPr id="20" name="Slide Number Placeholder 5"/>
          <p:cNvSpPr>
            <a:spLocks noGrp="1"/>
          </p:cNvSpPr>
          <p:nvPr>
            <p:ph type="sldNum" sz="quarter" idx="17"/>
          </p:nvPr>
        </p:nvSpPr>
        <p:spPr/>
        <p:txBody>
          <a:bodyPr/>
          <a:lstStyle>
            <a:lvl1pPr>
              <a:defRPr/>
            </a:lvl1pPr>
          </a:lstStyle>
          <a:p>
            <a:pPr>
              <a:defRPr/>
            </a:pPr>
            <a:fld id="{F8624B60-67A6-438A-9455-7FBCB26DA9C5}" type="slidenum">
              <a:rPr lang="en-US"/>
              <a:pPr>
                <a:defRPr/>
              </a:pPr>
              <a:t>‹#›</a:t>
            </a:fld>
            <a:endParaRPr lang="en-US" dirty="0"/>
          </a:p>
        </p:txBody>
      </p:sp>
    </p:spTree>
    <p:extLst>
      <p:ext uri="{BB962C8B-B14F-4D97-AF65-F5344CB8AC3E}">
        <p14:creationId xmlns:p14="http://schemas.microsoft.com/office/powerpoint/2010/main" val="2060882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a:t>Confidential</a:t>
            </a:r>
          </a:p>
        </p:txBody>
      </p:sp>
      <p:sp>
        <p:nvSpPr>
          <p:cNvPr id="4" name="Slide Number Placeholder 5"/>
          <p:cNvSpPr>
            <a:spLocks noGrp="1"/>
          </p:cNvSpPr>
          <p:nvPr>
            <p:ph type="sldNum" sz="quarter" idx="11"/>
          </p:nvPr>
        </p:nvSpPr>
        <p:spPr/>
        <p:txBody>
          <a:bodyPr/>
          <a:lstStyle>
            <a:lvl1pPr>
              <a:defRPr/>
            </a:lvl1pPr>
          </a:lstStyle>
          <a:p>
            <a:pPr>
              <a:defRPr/>
            </a:pPr>
            <a:fld id="{F181CFCF-222E-4479-A819-61C0C26D7662}" type="slidenum">
              <a:rPr lang="en-US"/>
              <a:pPr>
                <a:defRPr/>
              </a:pPr>
              <a:t>‹#›</a:t>
            </a:fld>
            <a:endParaRPr lang="en-US" dirty="0"/>
          </a:p>
        </p:txBody>
      </p:sp>
    </p:spTree>
    <p:extLst>
      <p:ext uri="{BB962C8B-B14F-4D97-AF65-F5344CB8AC3E}">
        <p14:creationId xmlns:p14="http://schemas.microsoft.com/office/powerpoint/2010/main" val="858124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oleObject" Target="../embeddings/oleObject2.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6" hidden="1"/>
          <p:cNvGraphicFramePr>
            <a:graphicFrameLocks noChangeAspect="1"/>
          </p:cNvGraphicFramePr>
          <p:nvPr userDrawn="1">
            <p:custDataLst>
              <p:tags r:id="rId16"/>
            </p:custDataLst>
            <p:extLst>
              <p:ext uri="{D42A27DB-BD31-4B8C-83A1-F6EECF244321}">
                <p14:modId xmlns:p14="http://schemas.microsoft.com/office/powerpoint/2010/main" val="28650473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7" name="think-cell Slide" r:id="rId18" imgW="360" imgH="360" progId="TCLayout.ActiveDocument.1">
                  <p:embed/>
                </p:oleObj>
              </mc:Choice>
              <mc:Fallback>
                <p:oleObj name="think-cell Slide" r:id="rId18" imgW="360" imgH="360" progId="TCLayout.ActiveDocument.1">
                  <p:embed/>
                  <p:pic>
                    <p:nvPicPr>
                      <p:cNvPr id="0" name="Object 6" hidden="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7" name="Object 7" hidden="1"/>
          <p:cNvGraphicFramePr>
            <a:graphicFrameLocks noChangeAspect="1"/>
          </p:cNvGraphicFramePr>
          <p:nvPr userDrawn="1">
            <p:custDataLst>
              <p:tags r:id="rId17"/>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8" name="think-cell Slide" r:id="rId20" imgW="360" imgH="360" progId="">
                  <p:embed/>
                </p:oleObj>
              </mc:Choice>
              <mc:Fallback>
                <p:oleObj name="think-cell Slide" r:id="rId20" imgW="360" imgH="360" progId="">
                  <p:embed/>
                  <p:pic>
                    <p:nvPicPr>
                      <p:cNvPr id="0" name="Object 7" hidden="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28" name="Picture 3"/>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7961313" y="6534150"/>
            <a:ext cx="10525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p:nvCxnSpPr>
        <p:spPr>
          <a:xfrm>
            <a:off x="363538" y="6510338"/>
            <a:ext cx="8412162" cy="0"/>
          </a:xfrm>
          <a:prstGeom prst="line">
            <a:avLst/>
          </a:prstGeom>
          <a:ln w="12700">
            <a:gradFill>
              <a:gsLst>
                <a:gs pos="6000">
                  <a:schemeClr val="bg2"/>
                </a:gs>
                <a:gs pos="41000">
                  <a:schemeClr val="bg2"/>
                </a:gs>
                <a:gs pos="85000">
                  <a:schemeClr val="bg2">
                    <a:alpha val="0"/>
                  </a:schemeClr>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030" name="Title Placeholder 1"/>
          <p:cNvSpPr>
            <a:spLocks noGrp="1"/>
          </p:cNvSpPr>
          <p:nvPr>
            <p:ph type="title"/>
          </p:nvPr>
        </p:nvSpPr>
        <p:spPr bwMode="auto">
          <a:xfrm>
            <a:off x="363538" y="0"/>
            <a:ext cx="841216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a:t>
            </a:r>
            <a:br>
              <a:rPr lang="en-US" altLang="en-US" smtClean="0"/>
            </a:br>
            <a:r>
              <a:rPr lang="en-US" altLang="en-US" smtClean="0"/>
              <a:t>title style</a:t>
            </a:r>
          </a:p>
        </p:txBody>
      </p:sp>
      <p:sp>
        <p:nvSpPr>
          <p:cNvPr id="1031" name="Text Placeholder 2"/>
          <p:cNvSpPr>
            <a:spLocks noGrp="1"/>
          </p:cNvSpPr>
          <p:nvPr>
            <p:ph type="body" idx="1"/>
          </p:nvPr>
        </p:nvSpPr>
        <p:spPr bwMode="auto">
          <a:xfrm>
            <a:off x="363538" y="1016000"/>
            <a:ext cx="8412162"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738188" y="6624638"/>
            <a:ext cx="7099300" cy="212725"/>
          </a:xfrm>
          <a:prstGeom prst="rect">
            <a:avLst/>
          </a:prstGeom>
        </p:spPr>
        <p:txBody>
          <a:bodyPr vert="horz" lIns="0" tIns="0" rIns="0" bIns="0" rtlCol="0" anchor="ctr" anchorCtr="0"/>
          <a:lstStyle>
            <a:lvl1pPr algn="l" fontAlgn="auto">
              <a:spcBef>
                <a:spcPts val="0"/>
              </a:spcBef>
              <a:spcAft>
                <a:spcPts val="0"/>
              </a:spcAft>
              <a:defRPr sz="800">
                <a:solidFill>
                  <a:schemeClr val="accent3"/>
                </a:solidFill>
                <a:latin typeface="+mn-lt"/>
                <a:cs typeface="+mn-cs"/>
              </a:defRPr>
            </a:lvl1pPr>
          </a:lstStyle>
          <a:p>
            <a:pPr>
              <a:defRPr/>
            </a:pPr>
            <a:r>
              <a:rPr lang="en-US"/>
              <a:t>Confidential</a:t>
            </a:r>
          </a:p>
        </p:txBody>
      </p:sp>
      <p:sp>
        <p:nvSpPr>
          <p:cNvPr id="6" name="Slide Number Placeholder 5"/>
          <p:cNvSpPr>
            <a:spLocks noGrp="1"/>
          </p:cNvSpPr>
          <p:nvPr>
            <p:ph type="sldNum" sz="quarter" idx="4"/>
          </p:nvPr>
        </p:nvSpPr>
        <p:spPr>
          <a:xfrm>
            <a:off x="363538" y="6624638"/>
            <a:ext cx="342900" cy="212725"/>
          </a:xfrm>
          <a:prstGeom prst="rect">
            <a:avLst/>
          </a:prstGeom>
        </p:spPr>
        <p:txBody>
          <a:bodyPr vert="horz" lIns="0" tIns="0" rIns="0" bIns="0" rtlCol="0" anchor="ctr" anchorCtr="0"/>
          <a:lstStyle>
            <a:lvl1pPr algn="l" fontAlgn="auto">
              <a:spcBef>
                <a:spcPts val="0"/>
              </a:spcBef>
              <a:spcAft>
                <a:spcPts val="0"/>
              </a:spcAft>
              <a:defRPr sz="800">
                <a:solidFill>
                  <a:schemeClr val="accent3"/>
                </a:solidFill>
                <a:latin typeface="+mn-lt"/>
                <a:cs typeface="+mn-cs"/>
              </a:defRPr>
            </a:lvl1pPr>
          </a:lstStyle>
          <a:p>
            <a:pPr>
              <a:defRPr/>
            </a:pPr>
            <a:fld id="{009B5AB2-3E4B-4B87-AB4C-E98DD50AE014}" type="slidenum">
              <a:rPr lang="en-US"/>
              <a:pPr>
                <a:defRPr/>
              </a:pPr>
              <a:t>‹#›</a:t>
            </a:fld>
            <a:endParaRPr lang="en-US" dirty="0"/>
          </a:p>
        </p:txBody>
      </p:sp>
      <p:cxnSp>
        <p:nvCxnSpPr>
          <p:cNvPr id="13" name="Straight Connector 12"/>
          <p:cNvCxnSpPr/>
          <p:nvPr/>
        </p:nvCxnSpPr>
        <p:spPr>
          <a:xfrm>
            <a:off x="363538" y="754063"/>
            <a:ext cx="84121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797" r:id="rId1"/>
    <p:sldLayoutId id="2147484798" r:id="rId2"/>
    <p:sldLayoutId id="2147484799" r:id="rId3"/>
    <p:sldLayoutId id="2147484800" r:id="rId4"/>
    <p:sldLayoutId id="2147484801" r:id="rId5"/>
    <p:sldLayoutId id="2147484802" r:id="rId6"/>
    <p:sldLayoutId id="2147484794" r:id="rId7"/>
    <p:sldLayoutId id="2147484803" r:id="rId8"/>
    <p:sldLayoutId id="2147484795" r:id="rId9"/>
    <p:sldLayoutId id="2147484796" r:id="rId10"/>
    <p:sldLayoutId id="2147484804" r:id="rId11"/>
    <p:sldLayoutId id="2147484810" r:id="rId12"/>
    <p:sldLayoutId id="2147484812" r:id="rId13"/>
  </p:sldLayoutIdLst>
  <p:hf hdr="0" dt="0"/>
  <p:txStyles>
    <p:titleStyle>
      <a:lvl1pPr algn="l" rtl="0" eaLnBrk="0" fontAlgn="base" hangingPunct="0">
        <a:lnSpc>
          <a:spcPct val="90000"/>
        </a:lnSpc>
        <a:spcBef>
          <a:spcPct val="0"/>
        </a:spcBef>
        <a:spcAft>
          <a:spcPct val="0"/>
        </a:spcAft>
        <a:defRPr sz="2400" kern="1200">
          <a:solidFill>
            <a:srgbClr val="2372B9"/>
          </a:solidFill>
          <a:latin typeface="+mj-lt"/>
          <a:ea typeface="+mj-ea"/>
          <a:cs typeface="+mj-cs"/>
        </a:defRPr>
      </a:lvl1pPr>
      <a:lvl2pPr algn="l" rtl="0" eaLnBrk="0" fontAlgn="base" hangingPunct="0">
        <a:lnSpc>
          <a:spcPct val="90000"/>
        </a:lnSpc>
        <a:spcBef>
          <a:spcPct val="0"/>
        </a:spcBef>
        <a:spcAft>
          <a:spcPct val="0"/>
        </a:spcAft>
        <a:defRPr sz="2400">
          <a:solidFill>
            <a:srgbClr val="2372B9"/>
          </a:solidFill>
          <a:latin typeface="Franklin Gothic Demi" pitchFamily="34" charset="0"/>
        </a:defRPr>
      </a:lvl2pPr>
      <a:lvl3pPr algn="l" rtl="0" eaLnBrk="0" fontAlgn="base" hangingPunct="0">
        <a:lnSpc>
          <a:spcPct val="90000"/>
        </a:lnSpc>
        <a:spcBef>
          <a:spcPct val="0"/>
        </a:spcBef>
        <a:spcAft>
          <a:spcPct val="0"/>
        </a:spcAft>
        <a:defRPr sz="2400">
          <a:solidFill>
            <a:srgbClr val="2372B9"/>
          </a:solidFill>
          <a:latin typeface="Franklin Gothic Demi" pitchFamily="34" charset="0"/>
        </a:defRPr>
      </a:lvl3pPr>
      <a:lvl4pPr algn="l" rtl="0" eaLnBrk="0" fontAlgn="base" hangingPunct="0">
        <a:lnSpc>
          <a:spcPct val="90000"/>
        </a:lnSpc>
        <a:spcBef>
          <a:spcPct val="0"/>
        </a:spcBef>
        <a:spcAft>
          <a:spcPct val="0"/>
        </a:spcAft>
        <a:defRPr sz="2400">
          <a:solidFill>
            <a:srgbClr val="2372B9"/>
          </a:solidFill>
          <a:latin typeface="Franklin Gothic Demi" pitchFamily="34" charset="0"/>
        </a:defRPr>
      </a:lvl4pPr>
      <a:lvl5pPr algn="l" rtl="0" eaLnBrk="0" fontAlgn="base" hangingPunct="0">
        <a:lnSpc>
          <a:spcPct val="90000"/>
        </a:lnSpc>
        <a:spcBef>
          <a:spcPct val="0"/>
        </a:spcBef>
        <a:spcAft>
          <a:spcPct val="0"/>
        </a:spcAft>
        <a:defRPr sz="2400">
          <a:solidFill>
            <a:srgbClr val="2372B9"/>
          </a:solidFill>
          <a:latin typeface="Franklin Gothic Demi" pitchFamily="34" charset="0"/>
        </a:defRPr>
      </a:lvl5pPr>
      <a:lvl6pPr marL="457200" algn="l" rtl="0" fontAlgn="base">
        <a:lnSpc>
          <a:spcPct val="90000"/>
        </a:lnSpc>
        <a:spcBef>
          <a:spcPct val="0"/>
        </a:spcBef>
        <a:spcAft>
          <a:spcPct val="0"/>
        </a:spcAft>
        <a:defRPr sz="2400">
          <a:solidFill>
            <a:srgbClr val="2372B9"/>
          </a:solidFill>
          <a:latin typeface="Franklin Gothic Demi" pitchFamily="34" charset="0"/>
        </a:defRPr>
      </a:lvl6pPr>
      <a:lvl7pPr marL="914400" algn="l" rtl="0" fontAlgn="base">
        <a:lnSpc>
          <a:spcPct val="90000"/>
        </a:lnSpc>
        <a:spcBef>
          <a:spcPct val="0"/>
        </a:spcBef>
        <a:spcAft>
          <a:spcPct val="0"/>
        </a:spcAft>
        <a:defRPr sz="2400">
          <a:solidFill>
            <a:srgbClr val="2372B9"/>
          </a:solidFill>
          <a:latin typeface="Franklin Gothic Demi" pitchFamily="34" charset="0"/>
        </a:defRPr>
      </a:lvl7pPr>
      <a:lvl8pPr marL="1371600" algn="l" rtl="0" fontAlgn="base">
        <a:lnSpc>
          <a:spcPct val="90000"/>
        </a:lnSpc>
        <a:spcBef>
          <a:spcPct val="0"/>
        </a:spcBef>
        <a:spcAft>
          <a:spcPct val="0"/>
        </a:spcAft>
        <a:defRPr sz="2400">
          <a:solidFill>
            <a:srgbClr val="2372B9"/>
          </a:solidFill>
          <a:latin typeface="Franklin Gothic Demi" pitchFamily="34" charset="0"/>
        </a:defRPr>
      </a:lvl8pPr>
      <a:lvl9pPr marL="1828800" algn="l" rtl="0" fontAlgn="base">
        <a:lnSpc>
          <a:spcPct val="90000"/>
        </a:lnSpc>
        <a:spcBef>
          <a:spcPct val="0"/>
        </a:spcBef>
        <a:spcAft>
          <a:spcPct val="0"/>
        </a:spcAft>
        <a:defRPr sz="2400">
          <a:solidFill>
            <a:srgbClr val="2372B9"/>
          </a:solidFill>
          <a:latin typeface="Franklin Gothic Demi" pitchFamily="34" charset="0"/>
        </a:defRPr>
      </a:lvl9pPr>
    </p:titleStyle>
    <p:bodyStyle>
      <a:lvl1pPr algn="l" rtl="0" eaLnBrk="0" fontAlgn="base" hangingPunct="0">
        <a:lnSpc>
          <a:spcPct val="95000"/>
        </a:lnSpc>
        <a:spcBef>
          <a:spcPts val="600"/>
        </a:spcBef>
        <a:spcAft>
          <a:spcPct val="0"/>
        </a:spcAft>
        <a:defRPr sz="1600" kern="1200">
          <a:solidFill>
            <a:schemeClr val="tx1"/>
          </a:solidFill>
          <a:latin typeface="+mn-lt"/>
          <a:ea typeface="+mn-ea"/>
          <a:cs typeface="+mn-cs"/>
        </a:defRPr>
      </a:lvl1pPr>
      <a:lvl2pPr marL="171450" indent="171450" algn="l" rtl="0" eaLnBrk="0" fontAlgn="base" hangingPunct="0">
        <a:lnSpc>
          <a:spcPct val="95000"/>
        </a:lnSpc>
        <a:spcBef>
          <a:spcPts val="300"/>
        </a:spcBef>
        <a:spcAft>
          <a:spcPct val="0"/>
        </a:spcAft>
        <a:buFont typeface="Arial" charset="0"/>
        <a:buChar char="•"/>
        <a:defRPr sz="1600" kern="1200">
          <a:solidFill>
            <a:schemeClr val="tx1"/>
          </a:solidFill>
          <a:latin typeface="+mn-lt"/>
          <a:ea typeface="+mn-ea"/>
          <a:cs typeface="+mn-cs"/>
        </a:defRPr>
      </a:lvl2pPr>
      <a:lvl3pPr marL="342900" indent="171450" algn="l" rtl="0" eaLnBrk="0" fontAlgn="base" hangingPunct="0">
        <a:lnSpc>
          <a:spcPct val="95000"/>
        </a:lnSpc>
        <a:spcBef>
          <a:spcPts val="200"/>
        </a:spcBef>
        <a:spcAft>
          <a:spcPct val="0"/>
        </a:spcAft>
        <a:buFont typeface="Franklin Gothic Book" pitchFamily="34" charset="0"/>
        <a:buChar char="–"/>
        <a:defRPr sz="1600" kern="1200">
          <a:solidFill>
            <a:schemeClr val="tx1"/>
          </a:solidFill>
          <a:latin typeface="+mn-lt"/>
          <a:ea typeface="+mn-ea"/>
          <a:cs typeface="+mn-cs"/>
        </a:defRPr>
      </a:lvl3pPr>
      <a:lvl4pPr marL="514350" indent="171450" algn="l" rtl="0" eaLnBrk="0" fontAlgn="base" hangingPunct="0">
        <a:lnSpc>
          <a:spcPct val="95000"/>
        </a:lnSpc>
        <a:spcBef>
          <a:spcPts val="100"/>
        </a:spcBef>
        <a:spcAft>
          <a:spcPct val="0"/>
        </a:spcAft>
        <a:buFont typeface="Arial" charset="0"/>
        <a:buChar char="•"/>
        <a:defRPr sz="1600" kern="1200">
          <a:solidFill>
            <a:schemeClr val="tx1"/>
          </a:solidFill>
          <a:latin typeface="+mn-lt"/>
          <a:ea typeface="+mn-ea"/>
          <a:cs typeface="+mn-cs"/>
        </a:defRPr>
      </a:lvl4pPr>
      <a:lvl5pPr marL="628650" indent="114300" algn="l" rtl="0" eaLnBrk="0" fontAlgn="base" hangingPunct="0">
        <a:lnSpc>
          <a:spcPct val="95000"/>
        </a:lnSpc>
        <a:spcBef>
          <a:spcPts val="1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0.jpeg"/><Relationship Id="rId2" Type="http://schemas.openxmlformats.org/officeDocument/2006/relationships/tags" Target="../tags/tag18.xml"/><Relationship Id="rId1" Type="http://schemas.openxmlformats.org/officeDocument/2006/relationships/vmlDrawing" Target="../drawings/vmlDrawing10.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17.bin"/></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31848" y="853715"/>
            <a:ext cx="5992812" cy="1470025"/>
          </a:xfrm>
          <a:prstGeom prst="rect">
            <a:avLst/>
          </a:prstGeom>
        </p:spPr>
        <p:txBody>
          <a:bodyPr vert="horz" lIns="0" tIns="0" rIns="0" bIns="0" rtlCol="0" anchor="t"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lang="en-US" sz="2800" dirty="0" smtClean="0">
              <a:solidFill>
                <a:schemeClr val="accent3"/>
              </a:solidFill>
              <a:latin typeface="+mj-lt"/>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u="none" strike="noStrike" kern="1200" cap="none" spc="0" normalizeH="0" baseline="0" noProof="0" dirty="0">
              <a:ln>
                <a:noFill/>
              </a:ln>
              <a:solidFill>
                <a:schemeClr val="accent3"/>
              </a:solidFill>
              <a:effectLst/>
              <a:uLnTx/>
              <a:uFillTx/>
              <a:latin typeface="Franklin Gothic Demi" pitchFamily="34" charset="0"/>
              <a:ea typeface="+mj-ea"/>
              <a:cs typeface="+mj-cs"/>
            </a:endParaRPr>
          </a:p>
        </p:txBody>
      </p:sp>
      <p:sp>
        <p:nvSpPr>
          <p:cNvPr id="7" name="Subtitle 2"/>
          <p:cNvSpPr txBox="1">
            <a:spLocks/>
          </p:cNvSpPr>
          <p:nvPr/>
        </p:nvSpPr>
        <p:spPr>
          <a:xfrm>
            <a:off x="151535" y="1381680"/>
            <a:ext cx="6061837" cy="871836"/>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endParaRPr kumimoji="0" lang="en-US" sz="2000" b="0" i="0" u="none" strike="noStrike" kern="1200" cap="none" spc="0" normalizeH="0" baseline="0" noProof="0" dirty="0">
              <a:ln>
                <a:noFill/>
              </a:ln>
              <a:solidFill>
                <a:schemeClr val="tx1"/>
              </a:solidFill>
              <a:effectLst/>
              <a:uLnTx/>
              <a:uFillTx/>
              <a:latin typeface="+mj-lt"/>
              <a:ea typeface="+mn-ea"/>
              <a:cs typeface="+mn-cs"/>
            </a:endParaRPr>
          </a:p>
        </p:txBody>
      </p:sp>
      <p:sp>
        <p:nvSpPr>
          <p:cNvPr id="4" name="Rectangle 3"/>
          <p:cNvSpPr/>
          <p:nvPr/>
        </p:nvSpPr>
        <p:spPr>
          <a:xfrm>
            <a:off x="163773" y="967472"/>
            <a:ext cx="7438506" cy="4096506"/>
          </a:xfrm>
          <a:prstGeom prst="rect">
            <a:avLst/>
          </a:prstGeom>
        </p:spPr>
        <p:txBody>
          <a:bodyPr wrap="square">
            <a:spAutoFit/>
          </a:bodyPr>
          <a:lstStyle/>
          <a:p>
            <a:pPr>
              <a:lnSpc>
                <a:spcPct val="90000"/>
              </a:lnSpc>
              <a:spcBef>
                <a:spcPts val="600"/>
              </a:spcBef>
              <a:defRPr/>
            </a:pPr>
            <a:endParaRPr lang="en-US" sz="2800" dirty="0" smtClean="0">
              <a:solidFill>
                <a:schemeClr val="bg1">
                  <a:lumMod val="50000"/>
                </a:schemeClr>
              </a:solidFill>
              <a:latin typeface="Franklin Gothic Demi" pitchFamily="34" charset="0"/>
            </a:endParaRPr>
          </a:p>
          <a:p>
            <a:pPr>
              <a:lnSpc>
                <a:spcPct val="90000"/>
              </a:lnSpc>
              <a:spcBef>
                <a:spcPts val="600"/>
              </a:spcBef>
              <a:defRPr/>
            </a:pPr>
            <a:endParaRPr lang="en-US" sz="2800" dirty="0">
              <a:solidFill>
                <a:schemeClr val="bg1">
                  <a:lumMod val="50000"/>
                </a:schemeClr>
              </a:solidFill>
              <a:latin typeface="Franklin Gothic Demi" pitchFamily="34" charset="0"/>
            </a:endParaRPr>
          </a:p>
          <a:p>
            <a:pPr>
              <a:lnSpc>
                <a:spcPct val="90000"/>
              </a:lnSpc>
              <a:spcBef>
                <a:spcPts val="600"/>
              </a:spcBef>
              <a:defRPr/>
            </a:pPr>
            <a:r>
              <a:rPr lang="en-US" sz="2800" dirty="0">
                <a:solidFill>
                  <a:schemeClr val="bg1">
                    <a:lumMod val="50000"/>
                  </a:schemeClr>
                </a:solidFill>
                <a:latin typeface="Franklin Gothic Demi" pitchFamily="34" charset="0"/>
              </a:rPr>
              <a:t>Integrating State Public Policy Resources into </a:t>
            </a:r>
            <a:r>
              <a:rPr lang="en-US" sz="2800" dirty="0" smtClean="0">
                <a:solidFill>
                  <a:schemeClr val="bg1">
                    <a:lumMod val="50000"/>
                  </a:schemeClr>
                </a:solidFill>
                <a:latin typeface="Franklin Gothic Demi" pitchFamily="34" charset="0"/>
              </a:rPr>
              <a:t>Wholesale Markets </a:t>
            </a:r>
            <a:r>
              <a:rPr lang="en-US" sz="2800" dirty="0">
                <a:solidFill>
                  <a:schemeClr val="bg1">
                    <a:lumMod val="50000"/>
                  </a:schemeClr>
                </a:solidFill>
                <a:latin typeface="Franklin Gothic Demi" pitchFamily="34" charset="0"/>
              </a:rPr>
              <a:t>	</a:t>
            </a:r>
            <a:endParaRPr lang="en-US" sz="2000" dirty="0"/>
          </a:p>
          <a:p>
            <a:pPr>
              <a:lnSpc>
                <a:spcPct val="90000"/>
              </a:lnSpc>
              <a:spcBef>
                <a:spcPts val="600"/>
              </a:spcBef>
              <a:defRPr/>
            </a:pPr>
            <a:r>
              <a:rPr lang="en-US" sz="2000" dirty="0" smtClean="0">
                <a:solidFill>
                  <a:schemeClr val="bg1">
                    <a:lumMod val="50000"/>
                  </a:schemeClr>
                </a:solidFill>
                <a:latin typeface="Franklin Gothic Demi" pitchFamily="34" charset="0"/>
              </a:rPr>
              <a:t>Kathleen </a:t>
            </a:r>
            <a:r>
              <a:rPr lang="en-US" sz="2000" dirty="0">
                <a:solidFill>
                  <a:schemeClr val="bg1">
                    <a:lumMod val="50000"/>
                  </a:schemeClr>
                </a:solidFill>
                <a:latin typeface="Franklin Gothic Demi" pitchFamily="34" charset="0"/>
              </a:rPr>
              <a:t>L. </a:t>
            </a:r>
            <a:r>
              <a:rPr lang="en-US" sz="2000" dirty="0" smtClean="0">
                <a:solidFill>
                  <a:schemeClr val="bg1">
                    <a:lumMod val="50000"/>
                  </a:schemeClr>
                </a:solidFill>
                <a:latin typeface="Franklin Gothic Demi" pitchFamily="34" charset="0"/>
              </a:rPr>
              <a:t>Barrón</a:t>
            </a:r>
          </a:p>
          <a:p>
            <a:pPr>
              <a:lnSpc>
                <a:spcPct val="90000"/>
              </a:lnSpc>
              <a:spcBef>
                <a:spcPts val="600"/>
              </a:spcBef>
              <a:defRPr/>
            </a:pPr>
            <a:r>
              <a:rPr lang="en-US" sz="1400" dirty="0" smtClean="0">
                <a:solidFill>
                  <a:schemeClr val="bg1">
                    <a:lumMod val="50000"/>
                  </a:schemeClr>
                </a:solidFill>
                <a:latin typeface="Franklin Gothic Demi" pitchFamily="34" charset="0"/>
              </a:rPr>
              <a:t>Senior </a:t>
            </a:r>
            <a:r>
              <a:rPr lang="en-US" sz="1400" dirty="0">
                <a:solidFill>
                  <a:schemeClr val="bg1">
                    <a:lumMod val="50000"/>
                  </a:schemeClr>
                </a:solidFill>
                <a:latin typeface="Franklin Gothic Demi" pitchFamily="34" charset="0"/>
              </a:rPr>
              <a:t>Vice President, </a:t>
            </a:r>
            <a:r>
              <a:rPr lang="en-US" sz="1400" dirty="0" smtClean="0">
                <a:solidFill>
                  <a:schemeClr val="bg1">
                    <a:lumMod val="50000"/>
                  </a:schemeClr>
                </a:solidFill>
                <a:latin typeface="Franklin Gothic Demi" pitchFamily="34" charset="0"/>
              </a:rPr>
              <a:t> Competitive Market Policy</a:t>
            </a:r>
            <a:endParaRPr lang="en-US" sz="1400" dirty="0">
              <a:solidFill>
                <a:schemeClr val="bg1">
                  <a:lumMod val="50000"/>
                </a:schemeClr>
              </a:solidFill>
              <a:latin typeface="Franklin Gothic Demi" pitchFamily="34" charset="0"/>
            </a:endParaRPr>
          </a:p>
          <a:p>
            <a:pPr>
              <a:lnSpc>
                <a:spcPct val="90000"/>
              </a:lnSpc>
              <a:spcBef>
                <a:spcPts val="600"/>
              </a:spcBef>
              <a:defRPr/>
            </a:pPr>
            <a:endParaRPr lang="en-US" sz="1400" dirty="0" smtClean="0">
              <a:solidFill>
                <a:schemeClr val="bg1">
                  <a:lumMod val="50000"/>
                </a:schemeClr>
              </a:solidFill>
              <a:latin typeface="Franklin Gothic Demi" pitchFamily="34" charset="0"/>
            </a:endParaRPr>
          </a:p>
          <a:p>
            <a:pPr>
              <a:lnSpc>
                <a:spcPct val="90000"/>
              </a:lnSpc>
              <a:spcBef>
                <a:spcPts val="600"/>
              </a:spcBef>
              <a:defRPr/>
            </a:pPr>
            <a:endParaRPr lang="en-US" sz="1400" dirty="0">
              <a:solidFill>
                <a:schemeClr val="bg1">
                  <a:lumMod val="50000"/>
                </a:schemeClr>
              </a:solidFill>
              <a:latin typeface="Franklin Gothic Demi" pitchFamily="34" charset="0"/>
            </a:endParaRPr>
          </a:p>
          <a:p>
            <a:endParaRPr lang="en-US" sz="1400" dirty="0"/>
          </a:p>
          <a:p>
            <a:r>
              <a:rPr lang="en-US" sz="1400" dirty="0"/>
              <a:t> </a:t>
            </a:r>
            <a:endParaRPr lang="en-US" sz="1400" dirty="0">
              <a:solidFill>
                <a:schemeClr val="bg1">
                  <a:lumMod val="50000"/>
                </a:schemeClr>
              </a:solidFill>
              <a:latin typeface="Franklin Gothic Demi" pitchFamily="34" charset="0"/>
            </a:endParaRPr>
          </a:p>
          <a:p>
            <a:r>
              <a:rPr lang="en-US" sz="1400" dirty="0" smtClean="0">
                <a:solidFill>
                  <a:schemeClr val="bg1">
                    <a:lumMod val="50000"/>
                  </a:schemeClr>
                </a:solidFill>
                <a:latin typeface="Franklin Gothic Demi" pitchFamily="34" charset="0"/>
              </a:rPr>
              <a:t>June 2, </a:t>
            </a:r>
            <a:r>
              <a:rPr lang="en-US" sz="1400" dirty="0" smtClean="0">
                <a:solidFill>
                  <a:schemeClr val="bg1">
                    <a:lumMod val="50000"/>
                  </a:schemeClr>
                </a:solidFill>
                <a:latin typeface="Franklin Gothic Demi" pitchFamily="34" charset="0"/>
              </a:rPr>
              <a:t>2017</a:t>
            </a:r>
          </a:p>
          <a:p>
            <a:endParaRPr lang="en-US" sz="1400" dirty="0">
              <a:solidFill>
                <a:schemeClr val="bg1">
                  <a:lumMod val="50000"/>
                </a:schemeClr>
              </a:solidFill>
              <a:latin typeface="Franklin Gothic Demi" pitchFamily="34" charset="0"/>
            </a:endParaRPr>
          </a:p>
          <a:p>
            <a:pPr>
              <a:lnSpc>
                <a:spcPct val="90000"/>
              </a:lnSpc>
              <a:spcBef>
                <a:spcPts val="600"/>
              </a:spcBef>
              <a:defRPr/>
            </a:pPr>
            <a:r>
              <a:rPr lang="en-US" sz="1400" dirty="0">
                <a:solidFill>
                  <a:schemeClr val="bg1">
                    <a:lumMod val="50000"/>
                  </a:schemeClr>
                </a:solidFill>
                <a:latin typeface="Franklin Gothic Demi" pitchFamily="34" charset="0"/>
              </a:rPr>
              <a:t>	</a:t>
            </a:r>
            <a:r>
              <a:rPr lang="en-US" sz="1400" dirty="0" smtClean="0">
                <a:solidFill>
                  <a:schemeClr val="bg1">
                    <a:lumMod val="50000"/>
                  </a:schemeClr>
                </a:solidFill>
                <a:latin typeface="Franklin Gothic Demi" pitchFamily="34" charset="0"/>
              </a:rPr>
              <a:t>	</a:t>
            </a:r>
          </a:p>
        </p:txBody>
      </p:sp>
    </p:spTree>
    <p:extLst>
      <p:ext uri="{BB962C8B-B14F-4D97-AF65-F5344CB8AC3E}">
        <p14:creationId xmlns:p14="http://schemas.microsoft.com/office/powerpoint/2010/main" val="870035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a:spLocks noGrp="1"/>
          </p:cNvSpPr>
          <p:nvPr>
            <p:ph type="title"/>
          </p:nvPr>
        </p:nvSpPr>
        <p:spPr>
          <a:xfrm>
            <a:off x="299244" y="-152400"/>
            <a:ext cx="8641556" cy="850006"/>
          </a:xfrm>
        </p:spPr>
        <p:txBody>
          <a:bodyPr/>
          <a:lstStyle/>
          <a:p>
            <a:r>
              <a:rPr lang="en-US" dirty="0">
                <a:solidFill>
                  <a:srgbClr val="2372B9"/>
                </a:solidFill>
              </a:rPr>
              <a:t>Illustrative Consumer Impact in PJM</a:t>
            </a:r>
            <a:endParaRPr lang="en-US" dirty="0">
              <a:solidFill>
                <a:srgbClr val="2372B9"/>
              </a:solidFill>
            </a:endParaRPr>
          </a:p>
        </p:txBody>
      </p:sp>
      <p:graphicFrame>
        <p:nvGraphicFramePr>
          <p:cNvPr id="31" name="Content Placeholder 7"/>
          <p:cNvGraphicFramePr>
            <a:graphicFrameLocks noGrp="1"/>
          </p:cNvGraphicFramePr>
          <p:nvPr>
            <p:ph idx="1"/>
            <p:extLst>
              <p:ext uri="{D42A27DB-BD31-4B8C-83A1-F6EECF244321}">
                <p14:modId xmlns:p14="http://schemas.microsoft.com/office/powerpoint/2010/main" val="1563193354"/>
              </p:ext>
            </p:extLst>
          </p:nvPr>
        </p:nvGraphicFramePr>
        <p:xfrm>
          <a:off x="363538" y="837046"/>
          <a:ext cx="8412162" cy="5399088"/>
        </p:xfrm>
        <a:graphic>
          <a:graphicData uri="http://schemas.openxmlformats.org/drawingml/2006/chart">
            <c:chart xmlns:c="http://schemas.openxmlformats.org/drawingml/2006/chart" xmlns:r="http://schemas.openxmlformats.org/officeDocument/2006/relationships" r:id="rId3"/>
          </a:graphicData>
        </a:graphic>
      </p:graphicFrame>
      <p:cxnSp>
        <p:nvCxnSpPr>
          <p:cNvPr id="32" name="Straight Connector 31"/>
          <p:cNvCxnSpPr/>
          <p:nvPr/>
        </p:nvCxnSpPr>
        <p:spPr>
          <a:xfrm>
            <a:off x="1726044" y="1890035"/>
            <a:ext cx="57380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TextBox 23"/>
          <p:cNvSpPr txBox="1">
            <a:spLocks noChangeArrowheads="1"/>
          </p:cNvSpPr>
          <p:nvPr/>
        </p:nvSpPr>
        <p:spPr bwMode="auto">
          <a:xfrm>
            <a:off x="859310" y="1623801"/>
            <a:ext cx="1271588"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ctr">
              <a:lnSpc>
                <a:spcPct val="95000"/>
              </a:lnSpc>
              <a:spcBef>
                <a:spcPts val="600"/>
              </a:spcBef>
            </a:pPr>
            <a:r>
              <a:rPr lang="en-US" altLang="en-US" sz="1000" dirty="0" smtClean="0"/>
              <a:t>$17/MWh</a:t>
            </a:r>
            <a:endParaRPr lang="en-US" altLang="en-US" sz="1000" dirty="0"/>
          </a:p>
        </p:txBody>
      </p:sp>
      <p:sp>
        <p:nvSpPr>
          <p:cNvPr id="38" name="TextBox 23"/>
          <p:cNvSpPr txBox="1">
            <a:spLocks noChangeArrowheads="1"/>
          </p:cNvSpPr>
          <p:nvPr/>
        </p:nvSpPr>
        <p:spPr bwMode="auto">
          <a:xfrm>
            <a:off x="1733515" y="1626683"/>
            <a:ext cx="1271588"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ctr">
              <a:lnSpc>
                <a:spcPct val="95000"/>
              </a:lnSpc>
              <a:spcBef>
                <a:spcPts val="600"/>
              </a:spcBef>
            </a:pPr>
            <a:r>
              <a:rPr lang="en-US" altLang="en-US" sz="1000" dirty="0" smtClean="0"/>
              <a:t>$8.5/MWh</a:t>
            </a:r>
            <a:endParaRPr lang="en-US" altLang="en-US" sz="1000" dirty="0"/>
          </a:p>
        </p:txBody>
      </p:sp>
      <p:sp>
        <p:nvSpPr>
          <p:cNvPr id="45" name="TextBox 28"/>
          <p:cNvSpPr txBox="1">
            <a:spLocks noChangeArrowheads="1"/>
          </p:cNvSpPr>
          <p:nvPr/>
        </p:nvSpPr>
        <p:spPr bwMode="auto">
          <a:xfrm>
            <a:off x="310666" y="6182422"/>
            <a:ext cx="8981116"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nSpc>
                <a:spcPct val="95000"/>
              </a:lnSpc>
              <a:spcBef>
                <a:spcPts val="600"/>
              </a:spcBef>
            </a:pPr>
            <a:r>
              <a:rPr lang="en-US" altLang="en-US" sz="1000" dirty="0" smtClean="0"/>
              <a:t>Assumptions: 0.795 short ton per MWh marginal emission rate; 0.39 short ton per MWh average emission rate; baseline REC price of $10/REC</a:t>
            </a:r>
            <a:r>
              <a:rPr lang="en-US" altLang="en-US" sz="1000" dirty="0"/>
              <a:t>. </a:t>
            </a:r>
            <a:r>
              <a:rPr lang="en-US" altLang="en-US" sz="1000" dirty="0" smtClean="0"/>
              <a:t>Current at-risk </a:t>
            </a:r>
            <a:r>
              <a:rPr lang="en-US" altLang="en-US" sz="1000" dirty="0"/>
              <a:t>nuclear </a:t>
            </a:r>
            <a:r>
              <a:rPr lang="en-US" altLang="en-US" sz="1000" dirty="0" smtClean="0"/>
              <a:t>assumed to include </a:t>
            </a:r>
            <a:r>
              <a:rPr lang="en-US" altLang="en-US" sz="1000" dirty="0"/>
              <a:t>Quad Cities, Byron, TMI, </a:t>
            </a:r>
            <a:r>
              <a:rPr lang="en-US" altLang="en-US" sz="1000" dirty="0" smtClean="0"/>
              <a:t>Davis-</a:t>
            </a:r>
            <a:r>
              <a:rPr lang="en-US" altLang="en-US" sz="1000" dirty="0" err="1" smtClean="0"/>
              <a:t>Besse</a:t>
            </a:r>
            <a:r>
              <a:rPr lang="en-US" altLang="en-US" sz="1000" dirty="0"/>
              <a:t>, Perry, Beaver </a:t>
            </a:r>
            <a:r>
              <a:rPr lang="en-US" altLang="en-US" sz="1000" dirty="0" smtClean="0"/>
              <a:t>Valley, </a:t>
            </a:r>
            <a:r>
              <a:rPr lang="en-US" altLang="en-US" sz="1000" dirty="0"/>
              <a:t>Susquehanna, </a:t>
            </a:r>
            <a:r>
              <a:rPr lang="en-US" altLang="en-US" sz="1000" dirty="0" smtClean="0"/>
              <a:t>Salem and Hope Creek.</a:t>
            </a:r>
            <a:endParaRPr lang="en-US" altLang="en-US" sz="1000" dirty="0"/>
          </a:p>
        </p:txBody>
      </p:sp>
      <p:sp>
        <p:nvSpPr>
          <p:cNvPr id="23" name="TextBox 22"/>
          <p:cNvSpPr txBox="1"/>
          <p:nvPr/>
        </p:nvSpPr>
        <p:spPr>
          <a:xfrm>
            <a:off x="6964218" y="1930400"/>
            <a:ext cx="1681018" cy="871008"/>
          </a:xfrm>
          <a:prstGeom prst="rect">
            <a:avLst/>
          </a:prstGeom>
          <a:noFill/>
        </p:spPr>
        <p:txBody>
          <a:bodyPr wrap="square" rtlCol="0">
            <a:spAutoFit/>
          </a:bodyPr>
          <a:lstStyle/>
          <a:p>
            <a:pPr algn="ctr">
              <a:lnSpc>
                <a:spcPct val="95000"/>
              </a:lnSpc>
              <a:spcBef>
                <a:spcPts val="600"/>
              </a:spcBef>
            </a:pPr>
            <a:r>
              <a:rPr lang="en-US" sz="1600" b="1" dirty="0" smtClean="0">
                <a:solidFill>
                  <a:srgbClr val="FF0000"/>
                </a:solidFill>
              </a:rPr>
              <a:t>Illustrative</a:t>
            </a:r>
          </a:p>
          <a:p>
            <a:pPr algn="ctr">
              <a:lnSpc>
                <a:spcPct val="95000"/>
              </a:lnSpc>
              <a:spcBef>
                <a:spcPts val="600"/>
              </a:spcBef>
            </a:pPr>
            <a:r>
              <a:rPr lang="en-US" sz="1600" b="1" dirty="0" smtClean="0">
                <a:solidFill>
                  <a:srgbClr val="FF0000"/>
                </a:solidFill>
              </a:rPr>
              <a:t/>
            </a:r>
            <a:br>
              <a:rPr lang="en-US" sz="1600" b="1" dirty="0" smtClean="0">
                <a:solidFill>
                  <a:srgbClr val="FF0000"/>
                </a:solidFill>
              </a:rPr>
            </a:br>
            <a:endParaRPr lang="en-US" sz="1600" b="1" dirty="0" smtClean="0">
              <a:solidFill>
                <a:srgbClr val="FF0000"/>
              </a:solidFill>
            </a:endParaRPr>
          </a:p>
        </p:txBody>
      </p:sp>
      <p:cxnSp>
        <p:nvCxnSpPr>
          <p:cNvPr id="25" name="Straight Connector 24"/>
          <p:cNvCxnSpPr/>
          <p:nvPr/>
        </p:nvCxnSpPr>
        <p:spPr>
          <a:xfrm>
            <a:off x="2431294" y="3051991"/>
            <a:ext cx="57380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311234" y="3210523"/>
            <a:ext cx="57380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120104" y="3506611"/>
            <a:ext cx="57380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961064" y="3565493"/>
            <a:ext cx="57380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817745" y="4030004"/>
            <a:ext cx="57380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498764" y="4298412"/>
            <a:ext cx="57380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TextBox 23"/>
          <p:cNvSpPr txBox="1">
            <a:spLocks noChangeArrowheads="1"/>
          </p:cNvSpPr>
          <p:nvPr/>
        </p:nvSpPr>
        <p:spPr bwMode="auto">
          <a:xfrm>
            <a:off x="2509185" y="2813464"/>
            <a:ext cx="1271588"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ctr">
              <a:lnSpc>
                <a:spcPct val="95000"/>
              </a:lnSpc>
              <a:spcBef>
                <a:spcPts val="600"/>
              </a:spcBef>
            </a:pPr>
            <a:r>
              <a:rPr lang="en-US" altLang="en-US" sz="1000" dirty="0" smtClean="0"/>
              <a:t>$1/MWh</a:t>
            </a:r>
            <a:endParaRPr lang="en-US" altLang="en-US" sz="1000" dirty="0"/>
          </a:p>
        </p:txBody>
      </p:sp>
      <p:sp>
        <p:nvSpPr>
          <p:cNvPr id="39" name="TextBox 23"/>
          <p:cNvSpPr txBox="1">
            <a:spLocks noChangeArrowheads="1"/>
          </p:cNvSpPr>
          <p:nvPr/>
        </p:nvSpPr>
        <p:spPr bwMode="auto">
          <a:xfrm>
            <a:off x="3348434" y="2971996"/>
            <a:ext cx="1271588"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ctr">
              <a:lnSpc>
                <a:spcPct val="95000"/>
              </a:lnSpc>
              <a:spcBef>
                <a:spcPts val="600"/>
              </a:spcBef>
            </a:pPr>
            <a:r>
              <a:rPr lang="en-US" altLang="en-US" sz="1000" dirty="0" smtClean="0"/>
              <a:t>$2/MWh</a:t>
            </a:r>
            <a:endParaRPr lang="en-US" altLang="en-US" sz="1000" dirty="0"/>
          </a:p>
        </p:txBody>
      </p:sp>
      <p:sp>
        <p:nvSpPr>
          <p:cNvPr id="40" name="TextBox 23"/>
          <p:cNvSpPr txBox="1">
            <a:spLocks noChangeArrowheads="1"/>
          </p:cNvSpPr>
          <p:nvPr/>
        </p:nvSpPr>
        <p:spPr bwMode="auto">
          <a:xfrm>
            <a:off x="4250594" y="3271207"/>
            <a:ext cx="1271588"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ctr">
              <a:lnSpc>
                <a:spcPct val="95000"/>
              </a:lnSpc>
              <a:spcBef>
                <a:spcPts val="600"/>
              </a:spcBef>
            </a:pPr>
            <a:r>
              <a:rPr lang="en-US" altLang="en-US" sz="1000" dirty="0" smtClean="0"/>
              <a:t>$0.5/MWh</a:t>
            </a:r>
            <a:endParaRPr lang="en-US" altLang="en-US" sz="1000" dirty="0"/>
          </a:p>
        </p:txBody>
      </p:sp>
      <p:sp>
        <p:nvSpPr>
          <p:cNvPr id="41" name="TextBox 23"/>
          <p:cNvSpPr txBox="1">
            <a:spLocks noChangeArrowheads="1"/>
          </p:cNvSpPr>
          <p:nvPr/>
        </p:nvSpPr>
        <p:spPr bwMode="auto">
          <a:xfrm>
            <a:off x="5042738" y="3336614"/>
            <a:ext cx="1271588"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ctr">
              <a:lnSpc>
                <a:spcPct val="95000"/>
              </a:lnSpc>
              <a:spcBef>
                <a:spcPts val="600"/>
              </a:spcBef>
            </a:pPr>
            <a:r>
              <a:rPr lang="en-US" altLang="en-US" sz="1000" dirty="0" smtClean="0"/>
              <a:t>$3.5/MWh</a:t>
            </a:r>
            <a:endParaRPr lang="en-US" altLang="en-US" sz="1000" dirty="0"/>
          </a:p>
        </p:txBody>
      </p:sp>
      <p:sp>
        <p:nvSpPr>
          <p:cNvPr id="42" name="TextBox 23"/>
          <p:cNvSpPr txBox="1">
            <a:spLocks noChangeArrowheads="1"/>
          </p:cNvSpPr>
          <p:nvPr/>
        </p:nvSpPr>
        <p:spPr bwMode="auto">
          <a:xfrm>
            <a:off x="5850151" y="3791477"/>
            <a:ext cx="1271588"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ctr">
              <a:lnSpc>
                <a:spcPct val="95000"/>
              </a:lnSpc>
              <a:spcBef>
                <a:spcPts val="600"/>
              </a:spcBef>
            </a:pPr>
            <a:r>
              <a:rPr lang="en-US" altLang="en-US" sz="1000" dirty="0" smtClean="0"/>
              <a:t>$1.5/MWh</a:t>
            </a:r>
            <a:endParaRPr lang="en-US" altLang="en-US" sz="1000" dirty="0"/>
          </a:p>
        </p:txBody>
      </p:sp>
      <p:sp>
        <p:nvSpPr>
          <p:cNvPr id="43" name="TextBox 23"/>
          <p:cNvSpPr txBox="1">
            <a:spLocks noChangeArrowheads="1"/>
          </p:cNvSpPr>
          <p:nvPr/>
        </p:nvSpPr>
        <p:spPr bwMode="auto">
          <a:xfrm>
            <a:off x="7647059" y="4323812"/>
            <a:ext cx="1271588"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ctr">
              <a:lnSpc>
                <a:spcPct val="95000"/>
              </a:lnSpc>
              <a:spcBef>
                <a:spcPts val="600"/>
              </a:spcBef>
            </a:pPr>
            <a:r>
              <a:rPr lang="en-US" altLang="en-US" sz="1000" dirty="0" smtClean="0"/>
              <a:t>($0.5)/MWh</a:t>
            </a:r>
            <a:endParaRPr lang="en-US" altLang="en-US" sz="1000" dirty="0"/>
          </a:p>
        </p:txBody>
      </p:sp>
      <p:cxnSp>
        <p:nvCxnSpPr>
          <p:cNvPr id="21" name="Straight Connector 20"/>
          <p:cNvCxnSpPr/>
          <p:nvPr/>
        </p:nvCxnSpPr>
        <p:spPr>
          <a:xfrm>
            <a:off x="6647864" y="4031712"/>
            <a:ext cx="57380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739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Confidential for internal Exelon use only</a:t>
            </a:r>
            <a:endParaRPr lang="en-US"/>
          </a:p>
        </p:txBody>
      </p:sp>
      <p:sp>
        <p:nvSpPr>
          <p:cNvPr id="5" name="Slide Number Placeholder 4"/>
          <p:cNvSpPr>
            <a:spLocks noGrp="1"/>
          </p:cNvSpPr>
          <p:nvPr>
            <p:ph type="sldNum" sz="quarter" idx="11"/>
          </p:nvPr>
        </p:nvSpPr>
        <p:spPr/>
        <p:txBody>
          <a:bodyPr/>
          <a:lstStyle/>
          <a:p>
            <a:pPr>
              <a:defRPr/>
            </a:pPr>
            <a:fld id="{9F42328C-8A61-4EE8-ABB2-8A954655BA84}" type="slidenum">
              <a:rPr lang="en-US" altLang="en-US" smtClean="0"/>
              <a:pPr>
                <a:defRPr/>
              </a:pPr>
              <a:t>10</a:t>
            </a:fld>
            <a:endParaRPr lang="en-US" altLang="en-US" dirty="0"/>
          </a:p>
        </p:txBody>
      </p:sp>
    </p:spTree>
    <p:extLst>
      <p:ext uri="{BB962C8B-B14F-4D97-AF65-F5344CB8AC3E}">
        <p14:creationId xmlns:p14="http://schemas.microsoft.com/office/powerpoint/2010/main" val="2705348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smtClean="0"/>
              <a:t>NY Clean Energy Standard/Zero Emission Credit Program</a:t>
            </a:r>
            <a:endParaRPr lang="en-US" dirty="0"/>
          </a:p>
        </p:txBody>
      </p:sp>
      <p:sp>
        <p:nvSpPr>
          <p:cNvPr id="25603" name="Content Placeholder 3"/>
          <p:cNvSpPr>
            <a:spLocks noGrp="1"/>
          </p:cNvSpPr>
          <p:nvPr>
            <p:ph idx="1"/>
          </p:nvPr>
        </p:nvSpPr>
        <p:spPr/>
        <p:txBody>
          <a:bodyPr/>
          <a:lstStyle/>
          <a:p>
            <a:pPr marL="285750" indent="-285750">
              <a:buFontTx/>
              <a:buChar char="•"/>
              <a:defRPr/>
            </a:pPr>
            <a:r>
              <a:rPr lang="en-US" altLang="en-US" u="sng" dirty="0" smtClean="0"/>
              <a:t>Purpose of ZEC Program </a:t>
            </a:r>
            <a:endParaRPr lang="en-US" altLang="en-US" dirty="0" smtClean="0"/>
          </a:p>
          <a:p>
            <a:pPr marL="457200" lvl="4" indent="0">
              <a:buFont typeface="Arial" charset="0"/>
              <a:buNone/>
              <a:defRPr/>
            </a:pPr>
            <a:r>
              <a:rPr lang="en-US" altLang="en-US" dirty="0" smtClean="0"/>
              <a:t>“The intent of the ZEC program is to preserve the zero-emissions attribute benefits of the [nuclear] facilities to prevent backsliding in the State's carbon reduction performance that likely could not be avoided in any other way.”  CES Order at 145.</a:t>
            </a:r>
          </a:p>
          <a:p>
            <a:pPr marL="285750" indent="-285750">
              <a:buFontTx/>
              <a:buChar char="•"/>
              <a:defRPr/>
            </a:pPr>
            <a:r>
              <a:rPr lang="en-US" altLang="en-US" u="sng" dirty="0" smtClean="0"/>
              <a:t>General Structure</a:t>
            </a:r>
          </a:p>
          <a:p>
            <a:pPr marL="685800" lvl="2" indent="-342900">
              <a:defRPr/>
            </a:pPr>
            <a:r>
              <a:rPr lang="en-US" altLang="en-US" dirty="0" smtClean="0"/>
              <a:t>Builds on well-established REC programs to “properly value[]” the “emission-free attributes from eligible operating nuclear generating plants.”  CES Order at 119.</a:t>
            </a:r>
          </a:p>
          <a:p>
            <a:pPr marL="685800" lvl="2" indent="-342900">
              <a:defRPr/>
            </a:pPr>
            <a:r>
              <a:rPr lang="en-US" altLang="en-US" dirty="0" smtClean="0"/>
              <a:t>A ZEC reflects “the zero-emissions attributes of one megawatt-hour of electricity production” </a:t>
            </a:r>
          </a:p>
          <a:p>
            <a:pPr marL="685800" lvl="2" indent="-342900">
              <a:defRPr/>
            </a:pPr>
            <a:r>
              <a:rPr lang="en-US" altLang="en-US" dirty="0" smtClean="0"/>
              <a:t>ZECs will be sold by eligible generators to NYSERDA, and all LSEs will be required to purchase ZECs from NYSERDA annually in proportion to their load ratio share.</a:t>
            </a:r>
          </a:p>
          <a:p>
            <a:pPr marL="685800" lvl="2" indent="-342900">
              <a:defRPr/>
            </a:pPr>
            <a:r>
              <a:rPr lang="en-US" altLang="en-US" dirty="0" smtClean="0"/>
              <a:t>Contract term: 12 years, made up of six two-year tranches.</a:t>
            </a:r>
          </a:p>
          <a:p>
            <a:pPr marL="685800" lvl="2" indent="-342900">
              <a:defRPr/>
            </a:pPr>
            <a:r>
              <a:rPr lang="en-US" altLang="en-US" dirty="0" smtClean="0"/>
              <a:t>Program designed to accommodate future federal zero emissions programs.</a:t>
            </a:r>
          </a:p>
          <a:p>
            <a:pPr marL="342900" lvl="3" indent="-342900">
              <a:spcBef>
                <a:spcPts val="600"/>
              </a:spcBef>
              <a:defRPr/>
            </a:pPr>
            <a:r>
              <a:rPr lang="en-US" altLang="en-US" u="sng" dirty="0" smtClean="0"/>
              <a:t>Eligibility Requirements:  Finding of “Public Necessity”</a:t>
            </a:r>
            <a:endParaRPr lang="en-US" altLang="en-US" dirty="0" smtClean="0"/>
          </a:p>
          <a:p>
            <a:pPr marL="685800" lvl="2" indent="-342900">
              <a:defRPr/>
            </a:pPr>
            <a:r>
              <a:rPr lang="en-US" altLang="en-US" dirty="0" smtClean="0"/>
              <a:t>Verifiable historic contribution of facility to NY clean energy resource mix.  </a:t>
            </a:r>
          </a:p>
          <a:p>
            <a:pPr marL="685800" lvl="2" indent="-342900">
              <a:defRPr/>
            </a:pPr>
            <a:r>
              <a:rPr lang="en-US" altLang="en-US" dirty="0" smtClean="0"/>
              <a:t>Wholesale revenues inadequate to preserve the zero-emission attributes. </a:t>
            </a:r>
          </a:p>
          <a:p>
            <a:pPr marL="685800" lvl="2" indent="-342900">
              <a:defRPr/>
            </a:pPr>
            <a:r>
              <a:rPr lang="en-US" altLang="en-US" dirty="0" smtClean="0"/>
              <a:t>Costs and benefits relevant to other alternatives.</a:t>
            </a:r>
          </a:p>
          <a:p>
            <a:pPr marL="685800" lvl="2" indent="-342900">
              <a:defRPr/>
            </a:pPr>
            <a:r>
              <a:rPr lang="en-US" altLang="en-US" dirty="0" smtClean="0"/>
              <a:t>Ratepayer impact &amp; public interest.</a:t>
            </a:r>
          </a:p>
          <a:p>
            <a:pPr marL="685800" lvl="2" indent="-342900">
              <a:defRPr/>
            </a:pPr>
            <a:r>
              <a:rPr lang="en-US" altLang="en-US" dirty="0" smtClean="0"/>
              <a:t>Ginna, Nine Mile Point, and FitzPatrick found eligible for first tranche; other nuclear potentially eligible for future tranches.</a:t>
            </a:r>
          </a:p>
          <a:p>
            <a:pPr>
              <a:defRPr/>
            </a:pPr>
            <a:endParaRPr lang="en-US" altLang="en-US" dirty="0" smtClean="0"/>
          </a:p>
        </p:txBody>
      </p:sp>
    </p:spTree>
    <p:extLst>
      <p:ext uri="{BB962C8B-B14F-4D97-AF65-F5344CB8AC3E}">
        <p14:creationId xmlns:p14="http://schemas.microsoft.com/office/powerpoint/2010/main" val="2342568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a:t>New York </a:t>
            </a:r>
            <a:r>
              <a:rPr lang="en-US" altLang="en-US" dirty="0" smtClean="0"/>
              <a:t>CES </a:t>
            </a:r>
            <a:r>
              <a:rPr lang="en-US" altLang="en-US" dirty="0"/>
              <a:t>– ZEC </a:t>
            </a:r>
            <a:r>
              <a:rPr lang="en-US" altLang="en-US" dirty="0" smtClean="0"/>
              <a:t>Pricing Mechanism</a:t>
            </a:r>
            <a:endParaRPr lang="en-US" dirty="0"/>
          </a:p>
        </p:txBody>
      </p:sp>
      <p:sp>
        <p:nvSpPr>
          <p:cNvPr id="3" name="Content Placeholder 2"/>
          <p:cNvSpPr>
            <a:spLocks noGrp="1"/>
          </p:cNvSpPr>
          <p:nvPr>
            <p:ph idx="1"/>
          </p:nvPr>
        </p:nvSpPr>
        <p:spPr>
          <a:xfrm>
            <a:off x="355600" y="877888"/>
            <a:ext cx="8412163" cy="5399087"/>
          </a:xfrm>
        </p:spPr>
        <p:txBody>
          <a:bodyPr/>
          <a:lstStyle/>
          <a:p>
            <a:pPr lvl="1">
              <a:spcBef>
                <a:spcPts val="600"/>
              </a:spcBef>
              <a:defRPr/>
            </a:pPr>
            <a:r>
              <a:rPr lang="en-US" altLang="en-US" u="sng" dirty="0" smtClean="0"/>
              <a:t>Overview</a:t>
            </a:r>
          </a:p>
          <a:p>
            <a:pPr marL="747713" lvl="2" indent="-400050">
              <a:spcBef>
                <a:spcPts val="600"/>
              </a:spcBef>
              <a:defRPr/>
            </a:pPr>
            <a:r>
              <a:rPr lang="en-US" altLang="en-US" dirty="0" smtClean="0"/>
              <a:t>Value </a:t>
            </a:r>
            <a:r>
              <a:rPr lang="en-US" altLang="en-US" dirty="0"/>
              <a:t>based on social cost of </a:t>
            </a:r>
            <a:r>
              <a:rPr lang="en-US" altLang="en-US" dirty="0" smtClean="0"/>
              <a:t>carbon by USIWG, </a:t>
            </a:r>
            <a:r>
              <a:rPr lang="en-US" altLang="en-US" dirty="0"/>
              <a:t>but can be adjusted </a:t>
            </a:r>
            <a:r>
              <a:rPr lang="en-US" altLang="en-US" dirty="0" smtClean="0"/>
              <a:t>downward after first two years </a:t>
            </a:r>
            <a:r>
              <a:rPr lang="en-US" altLang="en-US" dirty="0"/>
              <a:t>to account for forecasted increases in energy and capacity prices, thereby protecting consumers if electricity prices are forecasted to </a:t>
            </a:r>
            <a:r>
              <a:rPr lang="en-US" altLang="en-US" dirty="0" smtClean="0"/>
              <a:t>rise.</a:t>
            </a:r>
            <a:endParaRPr lang="en-US" altLang="en-US" dirty="0"/>
          </a:p>
          <a:p>
            <a:pPr lvl="1">
              <a:spcBef>
                <a:spcPts val="600"/>
              </a:spcBef>
              <a:defRPr/>
            </a:pPr>
            <a:r>
              <a:rPr lang="en-US" u="sng" dirty="0" smtClean="0"/>
              <a:t>ZEC Formula</a:t>
            </a:r>
          </a:p>
          <a:p>
            <a:pPr marL="0" lvl="1" indent="0" algn="ctr">
              <a:spcBef>
                <a:spcPts val="600"/>
              </a:spcBef>
              <a:buFont typeface="Arial" charset="0"/>
              <a:buNone/>
              <a:defRPr/>
            </a:pPr>
            <a:r>
              <a:rPr lang="en-US" dirty="0" smtClean="0"/>
              <a:t>SCC – (Baseline RGGI Effect) – (Energy + Capacity Forecast in Excess of $39/MWh)</a:t>
            </a:r>
          </a:p>
          <a:p>
            <a:pPr lvl="1">
              <a:spcBef>
                <a:spcPts val="600"/>
              </a:spcBef>
              <a:buFont typeface="Arial" pitchFamily="34" charset="0"/>
              <a:buChar char="•"/>
              <a:defRPr/>
            </a:pPr>
            <a:r>
              <a:rPr lang="en-US" u="sng" dirty="0" smtClean="0"/>
              <a:t>Elements of Formula</a:t>
            </a:r>
            <a:endParaRPr lang="en-US" dirty="0" smtClean="0"/>
          </a:p>
          <a:p>
            <a:pPr marL="747713" lvl="2" indent="-404813">
              <a:spcBef>
                <a:spcPts val="600"/>
              </a:spcBef>
              <a:defRPr/>
            </a:pPr>
            <a:r>
              <a:rPr lang="en-US" dirty="0" smtClean="0"/>
              <a:t>SCC is based on values developed by USIWG in 2015 and escalates over six, two-year tranches.</a:t>
            </a:r>
          </a:p>
          <a:p>
            <a:pPr marL="747713" lvl="2" indent="-404813">
              <a:spcBef>
                <a:spcPts val="600"/>
              </a:spcBef>
              <a:defRPr/>
            </a:pPr>
            <a:r>
              <a:rPr lang="en-US" dirty="0" smtClean="0"/>
              <a:t>Baseline RGGI Effect is intended to avoid double counting RGGI and is set for all tranches at $10.41/short ton.</a:t>
            </a:r>
          </a:p>
          <a:p>
            <a:pPr marL="747713" lvl="2" indent="-404813">
              <a:spcBef>
                <a:spcPts val="600"/>
              </a:spcBef>
              <a:defRPr/>
            </a:pPr>
            <a:r>
              <a:rPr lang="en-US" dirty="0" smtClean="0"/>
              <a:t>The Forecast Energy &amp; Capacity Price Change Adjustment can reduce the ZEC price below the SCC if energy and capacity prices are forecasted to rise above $39/MWh. Energy forecasts are based on ICE futures for NYISO Zone A.  Capacity forecasts are based on NYMEX futures for rest-of-state.</a:t>
            </a:r>
            <a:endParaRPr lang="en-US" b="1" dirty="0" smtClean="0"/>
          </a:p>
          <a:p>
            <a:pPr lvl="1">
              <a:spcBef>
                <a:spcPts val="600"/>
              </a:spcBef>
              <a:defRPr/>
            </a:pPr>
            <a:r>
              <a:rPr lang="en-US" u="sng" dirty="0" smtClean="0"/>
              <a:t>ZEC Price</a:t>
            </a:r>
            <a:r>
              <a:rPr lang="en-US" dirty="0" smtClean="0"/>
              <a:t> -- $17.48/MWh for first two-year tranche.</a:t>
            </a:r>
          </a:p>
          <a:p>
            <a:pPr lvl="1">
              <a:spcBef>
                <a:spcPts val="600"/>
              </a:spcBef>
              <a:defRPr/>
            </a:pPr>
            <a:r>
              <a:rPr lang="en-US" u="sng" dirty="0"/>
              <a:t>ZEC </a:t>
            </a:r>
            <a:r>
              <a:rPr lang="en-US" u="sng" dirty="0" smtClean="0"/>
              <a:t>Value</a:t>
            </a:r>
            <a:r>
              <a:rPr lang="en-US" dirty="0" smtClean="0"/>
              <a:t> – </a:t>
            </a:r>
            <a:r>
              <a:rPr lang="en-US" altLang="en-US" dirty="0" smtClean="0"/>
              <a:t>Formula caps the ZEC value at the social cost of carbon, which ensures price remains a substantial discount to </a:t>
            </a:r>
            <a:r>
              <a:rPr lang="en-US" altLang="en-US" dirty="0" err="1" smtClean="0"/>
              <a:t>RECs.</a:t>
            </a:r>
            <a:endParaRPr lang="en-US" altLang="en-US" dirty="0" smtClean="0"/>
          </a:p>
          <a:p>
            <a:pPr lvl="1">
              <a:spcBef>
                <a:spcPts val="600"/>
              </a:spcBef>
              <a:defRPr/>
            </a:pPr>
            <a:r>
              <a:rPr lang="en-US" altLang="en-US" u="sng" dirty="0" smtClean="0"/>
              <a:t>ZEC Cost</a:t>
            </a:r>
            <a:r>
              <a:rPr lang="en-US" altLang="en-US" dirty="0" smtClean="0"/>
              <a:t> -- $17.48/MWh x 27.6MMWhs = $483M/</a:t>
            </a:r>
            <a:r>
              <a:rPr lang="en-US" altLang="en-US" dirty="0" err="1" smtClean="0"/>
              <a:t>yr</a:t>
            </a:r>
            <a:r>
              <a:rPr lang="en-US" altLang="en-US" dirty="0" smtClean="0"/>
              <a:t> </a:t>
            </a:r>
            <a:endParaRPr lang="en-US" altLang="en-US" u="sng" dirty="0" smtClean="0"/>
          </a:p>
          <a:p>
            <a:pPr lvl="1">
              <a:spcBef>
                <a:spcPts val="600"/>
              </a:spcBef>
              <a:defRPr/>
            </a:pPr>
            <a:r>
              <a:rPr lang="en-US" altLang="en-US" u="sng" dirty="0" smtClean="0"/>
              <a:t>Cost/Benefit</a:t>
            </a:r>
            <a:r>
              <a:rPr lang="en-US" altLang="en-US" dirty="0" smtClean="0"/>
              <a:t> – Compare to $940M/</a:t>
            </a:r>
            <a:r>
              <a:rPr lang="en-US" altLang="en-US" dirty="0" err="1" smtClean="0"/>
              <a:t>yr</a:t>
            </a:r>
            <a:r>
              <a:rPr lang="en-US" altLang="en-US" dirty="0" smtClean="0"/>
              <a:t> replacement </a:t>
            </a:r>
            <a:r>
              <a:rPr lang="en-US" altLang="en-US" dirty="0"/>
              <a:t>c</a:t>
            </a:r>
            <a:r>
              <a:rPr lang="en-US" altLang="en-US" dirty="0" smtClean="0"/>
              <a:t>ost of nuclear (replacement RECs and new capacity construction)</a:t>
            </a:r>
            <a:endParaRPr lang="en-US" altLang="en-US" u="sng" dirty="0"/>
          </a:p>
          <a:p>
            <a:pPr lvl="1">
              <a:spcBef>
                <a:spcPts val="600"/>
              </a:spcBef>
              <a:defRPr/>
            </a:pPr>
            <a:endParaRPr lang="en-US" dirty="0" smtClean="0"/>
          </a:p>
          <a:p>
            <a:pPr>
              <a:defRPr/>
            </a:pPr>
            <a:endParaRPr lang="en-US" dirty="0"/>
          </a:p>
        </p:txBody>
      </p:sp>
    </p:spTree>
    <p:extLst>
      <p:ext uri="{BB962C8B-B14F-4D97-AF65-F5344CB8AC3E}">
        <p14:creationId xmlns:p14="http://schemas.microsoft.com/office/powerpoint/2010/main" val="23941300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412163" cy="728663"/>
          </a:xfrm>
        </p:spPr>
        <p:txBody>
          <a:bodyPr/>
          <a:lstStyle/>
          <a:p>
            <a:pPr>
              <a:defRPr/>
            </a:pPr>
            <a:r>
              <a:rPr lang="en-US" dirty="0" smtClean="0"/>
              <a:t>Illustration of ZEC Pricing</a:t>
            </a:r>
            <a:endParaRPr lang="en-US" dirty="0"/>
          </a:p>
        </p:txBody>
      </p:sp>
      <p:graphicFrame>
        <p:nvGraphicFramePr>
          <p:cNvPr id="5" name="Content Placeholder 4"/>
          <p:cNvGraphicFramePr>
            <a:graphicFrameLocks/>
          </p:cNvGraphicFramePr>
          <p:nvPr/>
        </p:nvGraphicFramePr>
        <p:xfrm>
          <a:off x="322263" y="1000125"/>
          <a:ext cx="8532812" cy="4513282"/>
        </p:xfrm>
        <a:graphic>
          <a:graphicData uri="http://schemas.openxmlformats.org/drawingml/2006/table">
            <a:tbl>
              <a:tblPr firstRow="1" bandRow="1">
                <a:tableStyleId>{5940675A-B579-460E-94D1-54222C63F5DA}</a:tableStyleId>
              </a:tblPr>
              <a:tblGrid>
                <a:gridCol w="1090919"/>
                <a:gridCol w="1385477"/>
                <a:gridCol w="1543619"/>
                <a:gridCol w="1761131"/>
                <a:gridCol w="1375833"/>
                <a:gridCol w="1375833"/>
              </a:tblGrid>
              <a:tr h="672858">
                <a:tc>
                  <a:txBody>
                    <a:bodyPr/>
                    <a:lstStyle/>
                    <a:p>
                      <a:r>
                        <a:rPr lang="en-US" sz="1200" dirty="0" smtClean="0">
                          <a:solidFill>
                            <a:schemeClr val="bg1"/>
                          </a:solidFill>
                        </a:rPr>
                        <a:t>(Illustrative)</a:t>
                      </a:r>
                      <a:endParaRPr lang="en-US" sz="1200" dirty="0">
                        <a:solidFill>
                          <a:schemeClr val="bg1"/>
                        </a:solidFill>
                      </a:endParaRPr>
                    </a:p>
                  </a:txBody>
                  <a:tcPr marL="91441" marR="91441" marT="45718" marB="45718">
                    <a:solidFill>
                      <a:schemeClr val="accent3"/>
                    </a:solidFill>
                  </a:tcPr>
                </a:tc>
                <a:tc>
                  <a:txBody>
                    <a:bodyPr/>
                    <a:lstStyle/>
                    <a:p>
                      <a:pPr algn="ctr"/>
                      <a:r>
                        <a:rPr lang="en-US" sz="1200" baseline="0" dirty="0" smtClean="0">
                          <a:solidFill>
                            <a:schemeClr val="bg1"/>
                          </a:solidFill>
                        </a:rPr>
                        <a:t>Upstate ZEC Price based on SCC ($/MWh)</a:t>
                      </a:r>
                      <a:endParaRPr lang="en-US" sz="1200" dirty="0">
                        <a:solidFill>
                          <a:schemeClr val="bg1"/>
                        </a:solidFill>
                      </a:endParaRPr>
                    </a:p>
                  </a:txBody>
                  <a:tcPr marL="91441" marR="91441" marT="45718" marB="45718">
                    <a:solidFill>
                      <a:schemeClr val="accent3"/>
                    </a:solidFill>
                  </a:tcPr>
                </a:tc>
                <a:tc>
                  <a:txBody>
                    <a:bodyPr/>
                    <a:lstStyle/>
                    <a:p>
                      <a:pPr algn="ctr"/>
                      <a:r>
                        <a:rPr lang="en-US" sz="1200" dirty="0" smtClean="0">
                          <a:solidFill>
                            <a:schemeClr val="bg1"/>
                          </a:solidFill>
                        </a:rPr>
                        <a:t>Zone A Reference Price </a:t>
                      </a:r>
                      <a:r>
                        <a:rPr lang="en-US" sz="1200" baseline="0" dirty="0" smtClean="0">
                          <a:solidFill>
                            <a:schemeClr val="bg1"/>
                          </a:solidFill>
                        </a:rPr>
                        <a:t>($/MWh)</a:t>
                      </a:r>
                      <a:endParaRPr lang="en-US" sz="1200" dirty="0">
                        <a:solidFill>
                          <a:schemeClr val="bg1"/>
                        </a:solidFill>
                      </a:endParaRPr>
                    </a:p>
                  </a:txBody>
                  <a:tcPr marL="91441" marR="91441" marT="45718" marB="45718">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Forecast Zone A Energy plus ROS Capacity Price ($/MWh)</a:t>
                      </a:r>
                    </a:p>
                  </a:txBody>
                  <a:tcPr marL="91441" marR="91441" marT="45718" marB="45718">
                    <a:solidFill>
                      <a:schemeClr val="accent3"/>
                    </a:solidFill>
                  </a:tcPr>
                </a:tc>
                <a:tc>
                  <a:txBody>
                    <a:bodyPr/>
                    <a:lstStyle/>
                    <a:p>
                      <a:pPr algn="ctr"/>
                      <a:r>
                        <a:rPr lang="en-US" sz="1200" dirty="0" smtClean="0">
                          <a:solidFill>
                            <a:schemeClr val="bg1"/>
                          </a:solidFill>
                        </a:rPr>
                        <a:t>Zone A Reference</a:t>
                      </a:r>
                      <a:r>
                        <a:rPr lang="en-US" sz="1200" baseline="0" dirty="0" smtClean="0">
                          <a:solidFill>
                            <a:schemeClr val="bg1"/>
                          </a:solidFill>
                        </a:rPr>
                        <a:t> Price </a:t>
                      </a:r>
                      <a:r>
                        <a:rPr lang="en-US" sz="1200" dirty="0" smtClean="0">
                          <a:solidFill>
                            <a:schemeClr val="bg1"/>
                          </a:solidFill>
                        </a:rPr>
                        <a:t>minus Forecast ($/MWh)</a:t>
                      </a:r>
                      <a:endParaRPr lang="en-US" sz="1200" dirty="0">
                        <a:solidFill>
                          <a:schemeClr val="bg1"/>
                        </a:solidFill>
                      </a:endParaRPr>
                    </a:p>
                  </a:txBody>
                  <a:tcPr marL="91441" marR="91441" marT="45718" marB="45718">
                    <a:solidFill>
                      <a:schemeClr val="accent3"/>
                    </a:solidFill>
                  </a:tcPr>
                </a:tc>
                <a:tc>
                  <a:txBody>
                    <a:bodyPr/>
                    <a:lstStyle/>
                    <a:p>
                      <a:pPr algn="ctr"/>
                      <a:r>
                        <a:rPr lang="en-US" sz="1200" dirty="0" smtClean="0">
                          <a:solidFill>
                            <a:schemeClr val="bg1"/>
                          </a:solidFill>
                        </a:rPr>
                        <a:t>Resulting Upstate ZEC</a:t>
                      </a:r>
                      <a:r>
                        <a:rPr lang="en-US" sz="1200" baseline="0" dirty="0" smtClean="0">
                          <a:solidFill>
                            <a:schemeClr val="bg1"/>
                          </a:solidFill>
                        </a:rPr>
                        <a:t> price ($/MWh)</a:t>
                      </a:r>
                      <a:endParaRPr lang="en-US" sz="1200" dirty="0">
                        <a:solidFill>
                          <a:schemeClr val="bg1"/>
                        </a:solidFill>
                      </a:endParaRPr>
                    </a:p>
                  </a:txBody>
                  <a:tcPr marL="91441" marR="91441" marT="45718" marB="45718">
                    <a:solidFill>
                      <a:schemeClr val="accent3"/>
                    </a:solidFill>
                  </a:tcPr>
                </a:tc>
              </a:tr>
              <a:tr h="274315">
                <a:tc gridSpan="6">
                  <a:txBody>
                    <a:bodyPr/>
                    <a:lstStyle/>
                    <a:p>
                      <a:r>
                        <a:rPr lang="en-US" sz="1200" dirty="0" smtClean="0"/>
                        <a:t> Example 1: Market prices increase</a:t>
                      </a:r>
                      <a:r>
                        <a:rPr lang="en-US" sz="1200" baseline="0" dirty="0" smtClean="0"/>
                        <a:t> per price forecast used in DPS staff Cost Study</a:t>
                      </a:r>
                      <a:endParaRPr lang="en-US" sz="1200" dirty="0"/>
                    </a:p>
                  </a:txBody>
                  <a:tcPr marL="91441" marR="91441" marT="45718" marB="45718"/>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200" dirty="0"/>
                    </a:p>
                  </a:txBody>
                  <a:tcPr/>
                </a:tc>
                <a:tc hMerge="1">
                  <a:txBody>
                    <a:bodyPr/>
                    <a:lstStyle/>
                    <a:p>
                      <a:pPr algn="ctr"/>
                      <a:endParaRPr lang="en-US" sz="1200" dirty="0"/>
                    </a:p>
                  </a:txBody>
                  <a:tcPr/>
                </a:tc>
              </a:tr>
              <a:tr h="274315">
                <a:tc>
                  <a:txBody>
                    <a:bodyPr/>
                    <a:lstStyle/>
                    <a:p>
                      <a:r>
                        <a:rPr lang="en-US" sz="1200" dirty="0" smtClean="0"/>
                        <a:t>4/17</a:t>
                      </a:r>
                      <a:r>
                        <a:rPr lang="en-US" sz="1200" baseline="0" dirty="0" smtClean="0"/>
                        <a:t> – 3/19</a:t>
                      </a:r>
                      <a:endParaRPr lang="en-US" sz="1200" dirty="0"/>
                    </a:p>
                  </a:txBody>
                  <a:tcPr marL="91441" marR="91441" marT="45718" marB="45718"/>
                </a:tc>
                <a:tc>
                  <a:txBody>
                    <a:bodyPr/>
                    <a:lstStyle/>
                    <a:p>
                      <a:pPr algn="ctr"/>
                      <a:r>
                        <a:rPr lang="en-US" sz="1200" dirty="0" smtClean="0"/>
                        <a:t>$17.48</a:t>
                      </a:r>
                      <a:endParaRPr lang="en-US" sz="1200" dirty="0"/>
                    </a:p>
                  </a:txBody>
                  <a:tcPr marL="91441" marR="91441" marT="45718" marB="45718"/>
                </a:tc>
                <a:tc>
                  <a:txBody>
                    <a:bodyPr/>
                    <a:lstStyle/>
                    <a:p>
                      <a:pPr algn="ctr"/>
                      <a:r>
                        <a:rPr lang="en-US" sz="1200" dirty="0" smtClean="0"/>
                        <a:t>NA</a:t>
                      </a:r>
                      <a:endParaRPr lang="en-US" sz="1200" dirty="0"/>
                    </a:p>
                  </a:txBody>
                  <a:tcPr marL="91441" marR="91441" marT="45718" marB="45718"/>
                </a:tc>
                <a:tc>
                  <a:txBody>
                    <a:bodyPr/>
                    <a:lstStyle/>
                    <a:p>
                      <a:pPr algn="ctr"/>
                      <a:r>
                        <a:rPr lang="en-US" sz="1200" dirty="0" smtClean="0"/>
                        <a:t>NA</a:t>
                      </a:r>
                      <a:endParaRPr lang="en-US" sz="1200" dirty="0"/>
                    </a:p>
                  </a:txBody>
                  <a:tcPr marL="91441" marR="91441" marT="45718" marB="45718"/>
                </a:tc>
                <a:tc>
                  <a:txBody>
                    <a:bodyPr/>
                    <a:lstStyle/>
                    <a:p>
                      <a:pPr algn="ctr"/>
                      <a:r>
                        <a:rPr lang="en-US" sz="1200" dirty="0" smtClean="0"/>
                        <a:t>NA</a:t>
                      </a:r>
                      <a:endParaRPr lang="en-US" sz="1200" dirty="0"/>
                    </a:p>
                  </a:txBody>
                  <a:tcPr marL="91441" marR="91441" marT="45718" marB="45718"/>
                </a:tc>
                <a:tc>
                  <a:txBody>
                    <a:bodyPr/>
                    <a:lstStyle/>
                    <a:p>
                      <a:pPr algn="ctr"/>
                      <a:r>
                        <a:rPr lang="en-US" sz="1200" dirty="0" smtClean="0"/>
                        <a:t>$17.48</a:t>
                      </a:r>
                      <a:endParaRPr lang="en-US" sz="1200" dirty="0"/>
                    </a:p>
                  </a:txBody>
                  <a:tcPr marL="91441" marR="91441" marT="45718" marB="45718"/>
                </a:tc>
              </a:tr>
              <a:tr h="274315">
                <a:tc>
                  <a:txBody>
                    <a:bodyPr/>
                    <a:lstStyle/>
                    <a:p>
                      <a:r>
                        <a:rPr lang="en-US" sz="1200" dirty="0" smtClean="0"/>
                        <a:t>3/19 – 3/21</a:t>
                      </a:r>
                      <a:endParaRPr lang="en-US" sz="1200" dirty="0"/>
                    </a:p>
                  </a:txBody>
                  <a:tcPr marL="91441" marR="91441" marT="45718" marB="45718"/>
                </a:tc>
                <a:tc>
                  <a:txBody>
                    <a:bodyPr/>
                    <a:lstStyle/>
                    <a:p>
                      <a:pPr algn="ctr"/>
                      <a:r>
                        <a:rPr lang="en-US" sz="1200" dirty="0" smtClean="0"/>
                        <a:t>$19.59</a:t>
                      </a:r>
                      <a:endParaRPr lang="en-US" sz="1200" dirty="0"/>
                    </a:p>
                  </a:txBody>
                  <a:tcPr marL="91441" marR="91441" marT="45718" marB="45718"/>
                </a:tc>
                <a:tc>
                  <a:txBody>
                    <a:bodyPr/>
                    <a:lstStyle/>
                    <a:p>
                      <a:pPr algn="ctr"/>
                      <a:r>
                        <a:rPr lang="en-US" sz="1200" dirty="0" smtClean="0"/>
                        <a:t>$39</a:t>
                      </a:r>
                      <a:endParaRPr lang="en-US" sz="1200" dirty="0"/>
                    </a:p>
                  </a:txBody>
                  <a:tcPr marL="91441" marR="91441" marT="45718" marB="45718"/>
                </a:tc>
                <a:tc>
                  <a:txBody>
                    <a:bodyPr/>
                    <a:lstStyle/>
                    <a:p>
                      <a:pPr algn="ctr"/>
                      <a:r>
                        <a:rPr lang="en-US" sz="1200" dirty="0" smtClean="0"/>
                        <a:t>$56</a:t>
                      </a:r>
                      <a:endParaRPr lang="en-US" sz="1200" dirty="0"/>
                    </a:p>
                  </a:txBody>
                  <a:tcPr marL="91441" marR="91441" marT="45718" marB="45718"/>
                </a:tc>
                <a:tc>
                  <a:txBody>
                    <a:bodyPr/>
                    <a:lstStyle/>
                    <a:p>
                      <a:pPr algn="ctr"/>
                      <a:r>
                        <a:rPr lang="en-US" sz="1200" dirty="0" smtClean="0"/>
                        <a:t>($17)</a:t>
                      </a:r>
                      <a:endParaRPr lang="en-US" sz="1200" dirty="0"/>
                    </a:p>
                  </a:txBody>
                  <a:tcPr marL="91441" marR="91441" marT="45718" marB="4571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$2.59</a:t>
                      </a:r>
                    </a:p>
                  </a:txBody>
                  <a:tcPr marL="91441" marR="91441" marT="45718" marB="45718"/>
                </a:tc>
              </a:tr>
              <a:tr h="274315">
                <a:tc>
                  <a:txBody>
                    <a:bodyPr/>
                    <a:lstStyle/>
                    <a:p>
                      <a:r>
                        <a:rPr lang="en-US" sz="1200" dirty="0" smtClean="0"/>
                        <a:t>4/21 –</a:t>
                      </a:r>
                      <a:r>
                        <a:rPr lang="en-US" sz="1200" baseline="0" dirty="0" smtClean="0"/>
                        <a:t> 3/23</a:t>
                      </a:r>
                      <a:endParaRPr lang="en-US" sz="1200" dirty="0"/>
                    </a:p>
                  </a:txBody>
                  <a:tcPr marL="91441" marR="91441" marT="45718" marB="45718"/>
                </a:tc>
                <a:tc>
                  <a:txBody>
                    <a:bodyPr/>
                    <a:lstStyle/>
                    <a:p>
                      <a:pPr algn="ctr"/>
                      <a:r>
                        <a:rPr lang="en-US" sz="1200" dirty="0" smtClean="0"/>
                        <a:t>$21.38</a:t>
                      </a:r>
                      <a:endParaRPr lang="en-US" sz="1200" dirty="0"/>
                    </a:p>
                  </a:txBody>
                  <a:tcPr marL="91441" marR="91441" marT="45718" marB="45718"/>
                </a:tc>
                <a:tc>
                  <a:txBody>
                    <a:bodyPr/>
                    <a:lstStyle/>
                    <a:p>
                      <a:pPr algn="ctr"/>
                      <a:r>
                        <a:rPr lang="en-US" sz="1200" dirty="0" smtClean="0"/>
                        <a:t>$39</a:t>
                      </a:r>
                      <a:endParaRPr lang="en-US" sz="1200" dirty="0"/>
                    </a:p>
                  </a:txBody>
                  <a:tcPr marL="91441" marR="91441" marT="45718" marB="45718"/>
                </a:tc>
                <a:tc>
                  <a:txBody>
                    <a:bodyPr/>
                    <a:lstStyle/>
                    <a:p>
                      <a:pPr algn="ctr"/>
                      <a:r>
                        <a:rPr lang="en-US" sz="1200" dirty="0" smtClean="0"/>
                        <a:t>$64</a:t>
                      </a:r>
                      <a:endParaRPr lang="en-US" sz="1200" dirty="0"/>
                    </a:p>
                  </a:txBody>
                  <a:tcPr marL="91441" marR="91441" marT="45718" marB="45718"/>
                </a:tc>
                <a:tc>
                  <a:txBody>
                    <a:bodyPr/>
                    <a:lstStyle/>
                    <a:p>
                      <a:pPr algn="ctr"/>
                      <a:r>
                        <a:rPr lang="en-US" sz="1200" dirty="0" smtClean="0"/>
                        <a:t>($25)</a:t>
                      </a:r>
                      <a:endParaRPr lang="en-US" sz="1200" dirty="0"/>
                    </a:p>
                  </a:txBody>
                  <a:tcPr marL="91441" marR="91441" marT="45718" marB="4571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$0.00</a:t>
                      </a:r>
                    </a:p>
                  </a:txBody>
                  <a:tcPr marL="91441" marR="91441" marT="45718" marB="45718"/>
                </a:tc>
              </a:tr>
              <a:tr h="274315">
                <a:tc>
                  <a:txBody>
                    <a:bodyPr/>
                    <a:lstStyle/>
                    <a:p>
                      <a:r>
                        <a:rPr lang="en-US" sz="1200" dirty="0" smtClean="0"/>
                        <a:t>4/23 – 3/25</a:t>
                      </a:r>
                      <a:endParaRPr lang="en-US" sz="1200" dirty="0"/>
                    </a:p>
                  </a:txBody>
                  <a:tcPr marL="91441" marR="91441" marT="45718" marB="45718"/>
                </a:tc>
                <a:tc>
                  <a:txBody>
                    <a:bodyPr/>
                    <a:lstStyle/>
                    <a:p>
                      <a:pPr algn="ctr"/>
                      <a:r>
                        <a:rPr lang="en-US" sz="1200" dirty="0" smtClean="0"/>
                        <a:t>$23.56*</a:t>
                      </a:r>
                      <a:endParaRPr lang="en-US" sz="1200" dirty="0"/>
                    </a:p>
                  </a:txBody>
                  <a:tcPr marL="91441" marR="91441" marT="45718" marB="45718"/>
                </a:tc>
                <a:tc>
                  <a:txBody>
                    <a:bodyPr/>
                    <a:lstStyle/>
                    <a:p>
                      <a:pPr algn="ctr"/>
                      <a:r>
                        <a:rPr lang="en-US" sz="1200" dirty="0" smtClean="0"/>
                        <a:t>$39**</a:t>
                      </a:r>
                      <a:endParaRPr lang="en-US" sz="1200" dirty="0"/>
                    </a:p>
                  </a:txBody>
                  <a:tcPr marL="91441" marR="91441" marT="45718" marB="45718"/>
                </a:tc>
                <a:tc>
                  <a:txBody>
                    <a:bodyPr/>
                    <a:lstStyle/>
                    <a:p>
                      <a:pPr algn="ctr"/>
                      <a:r>
                        <a:rPr lang="en-US" sz="1200" dirty="0" smtClean="0"/>
                        <a:t>$69</a:t>
                      </a:r>
                      <a:endParaRPr lang="en-US" sz="1200" dirty="0"/>
                    </a:p>
                  </a:txBody>
                  <a:tcPr marL="91441" marR="91441" marT="45718" marB="45718"/>
                </a:tc>
                <a:tc>
                  <a:txBody>
                    <a:bodyPr/>
                    <a:lstStyle/>
                    <a:p>
                      <a:pPr algn="ctr"/>
                      <a:r>
                        <a:rPr lang="en-US" sz="1200" dirty="0" smtClean="0"/>
                        <a:t>($30)</a:t>
                      </a:r>
                      <a:endParaRPr lang="en-US" sz="1200" dirty="0"/>
                    </a:p>
                  </a:txBody>
                  <a:tcPr marL="91441" marR="91441" marT="45718" marB="4571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$0.00</a:t>
                      </a:r>
                    </a:p>
                  </a:txBody>
                  <a:tcPr marL="91441" marR="91441" marT="45718" marB="45718"/>
                </a:tc>
              </a:tr>
              <a:tr h="274315">
                <a:tc>
                  <a:txBody>
                    <a:bodyPr/>
                    <a:lstStyle/>
                    <a:p>
                      <a:r>
                        <a:rPr lang="en-US" sz="1200" dirty="0" smtClean="0"/>
                        <a:t>4/25 – 3/27</a:t>
                      </a:r>
                      <a:endParaRPr lang="en-US" sz="1200" dirty="0"/>
                    </a:p>
                  </a:txBody>
                  <a:tcPr marL="91441" marR="91441" marT="45718" marB="45718"/>
                </a:tc>
                <a:tc>
                  <a:txBody>
                    <a:bodyPr/>
                    <a:lstStyle/>
                    <a:p>
                      <a:pPr algn="ctr"/>
                      <a:r>
                        <a:rPr lang="en-US" sz="1200" dirty="0" smtClean="0"/>
                        <a:t>$25.00*</a:t>
                      </a:r>
                      <a:endParaRPr lang="en-US" sz="1200" dirty="0"/>
                    </a:p>
                  </a:txBody>
                  <a:tcPr marL="91441" marR="91441" marT="45718" marB="45718"/>
                </a:tc>
                <a:tc>
                  <a:txBody>
                    <a:bodyPr/>
                    <a:lstStyle/>
                    <a:p>
                      <a:pPr algn="ctr"/>
                      <a:r>
                        <a:rPr lang="en-US" sz="1200" dirty="0" smtClean="0"/>
                        <a:t>$39**</a:t>
                      </a:r>
                      <a:endParaRPr lang="en-US" sz="1200" dirty="0"/>
                    </a:p>
                  </a:txBody>
                  <a:tcPr marL="91441" marR="91441" marT="45718" marB="45718"/>
                </a:tc>
                <a:tc>
                  <a:txBody>
                    <a:bodyPr/>
                    <a:lstStyle/>
                    <a:p>
                      <a:pPr algn="ctr"/>
                      <a:r>
                        <a:rPr lang="en-US" sz="1200" dirty="0" smtClean="0"/>
                        <a:t>$75</a:t>
                      </a:r>
                      <a:endParaRPr lang="en-US" sz="1200" dirty="0"/>
                    </a:p>
                  </a:txBody>
                  <a:tcPr marL="91441" marR="91441" marT="45718" marB="45718"/>
                </a:tc>
                <a:tc>
                  <a:txBody>
                    <a:bodyPr/>
                    <a:lstStyle/>
                    <a:p>
                      <a:pPr algn="ctr"/>
                      <a:r>
                        <a:rPr lang="en-US" sz="1200" dirty="0" smtClean="0"/>
                        <a:t>($36)</a:t>
                      </a:r>
                      <a:endParaRPr lang="en-US" sz="1200" dirty="0"/>
                    </a:p>
                  </a:txBody>
                  <a:tcPr marL="91441" marR="91441" marT="45718" marB="4571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$0.00</a:t>
                      </a:r>
                    </a:p>
                  </a:txBody>
                  <a:tcPr marL="91441" marR="91441" marT="45718" marB="45718"/>
                </a:tc>
              </a:tr>
              <a:tr h="274315">
                <a:tc>
                  <a:txBody>
                    <a:bodyPr/>
                    <a:lstStyle/>
                    <a:p>
                      <a:r>
                        <a:rPr lang="en-US" sz="1200" dirty="0" smtClean="0"/>
                        <a:t>4/27 – 3/29</a:t>
                      </a:r>
                      <a:endParaRPr lang="en-US" sz="1200" dirty="0"/>
                    </a:p>
                  </a:txBody>
                  <a:tcPr marL="91441" marR="91441" marT="45718" marB="45718"/>
                </a:tc>
                <a:tc>
                  <a:txBody>
                    <a:bodyPr/>
                    <a:lstStyle/>
                    <a:p>
                      <a:pPr algn="ctr"/>
                      <a:r>
                        <a:rPr lang="en-US" sz="1200" dirty="0" smtClean="0"/>
                        <a:t>$26.26*</a:t>
                      </a:r>
                      <a:endParaRPr lang="en-US" sz="1200" dirty="0"/>
                    </a:p>
                  </a:txBody>
                  <a:tcPr marL="91441" marR="91441" marT="45718" marB="45718"/>
                </a:tc>
                <a:tc>
                  <a:txBody>
                    <a:bodyPr/>
                    <a:lstStyle/>
                    <a:p>
                      <a:pPr algn="ctr"/>
                      <a:r>
                        <a:rPr lang="en-US" sz="1200" dirty="0" smtClean="0"/>
                        <a:t>$39**</a:t>
                      </a:r>
                      <a:endParaRPr lang="en-US" sz="1200" dirty="0"/>
                    </a:p>
                  </a:txBody>
                  <a:tcPr marL="91441" marR="91441" marT="45718" marB="45718"/>
                </a:tc>
                <a:tc>
                  <a:txBody>
                    <a:bodyPr/>
                    <a:lstStyle/>
                    <a:p>
                      <a:pPr algn="ctr"/>
                      <a:r>
                        <a:rPr lang="en-US" sz="1200" dirty="0" smtClean="0"/>
                        <a:t>$78</a:t>
                      </a:r>
                      <a:endParaRPr lang="en-US" sz="1200" dirty="0"/>
                    </a:p>
                  </a:txBody>
                  <a:tcPr marL="91441" marR="91441" marT="45718" marB="45718"/>
                </a:tc>
                <a:tc>
                  <a:txBody>
                    <a:bodyPr/>
                    <a:lstStyle/>
                    <a:p>
                      <a:pPr algn="ctr"/>
                      <a:r>
                        <a:rPr lang="en-US" sz="1200" dirty="0" smtClean="0"/>
                        <a:t>($39)</a:t>
                      </a:r>
                      <a:endParaRPr lang="en-US" sz="1200" dirty="0"/>
                    </a:p>
                  </a:txBody>
                  <a:tcPr marL="91441" marR="91441" marT="45718" marB="4571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$0.00</a:t>
                      </a:r>
                    </a:p>
                  </a:txBody>
                  <a:tcPr marL="91441" marR="91441" marT="45718" marB="45718"/>
                </a:tc>
              </a:tr>
              <a:tr h="274315">
                <a:tc gridSpan="6">
                  <a:txBody>
                    <a:bodyPr/>
                    <a:lstStyle/>
                    <a:p>
                      <a:r>
                        <a:rPr lang="en-US" sz="1200" dirty="0" smtClean="0"/>
                        <a:t>Example 2: Market prices decline (same price as if market prices remained flat)</a:t>
                      </a:r>
                      <a:endParaRPr lang="en-US" sz="1200" dirty="0"/>
                    </a:p>
                  </a:txBody>
                  <a:tcPr marL="91441" marR="91441" marT="45718" marB="45718"/>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2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p>
                  </a:txBody>
                  <a:tcPr/>
                </a:tc>
              </a:tr>
              <a:tr h="274315">
                <a:tc>
                  <a:txBody>
                    <a:bodyPr/>
                    <a:lstStyle/>
                    <a:p>
                      <a:r>
                        <a:rPr lang="en-US" sz="1200" dirty="0" smtClean="0"/>
                        <a:t>4/17</a:t>
                      </a:r>
                      <a:r>
                        <a:rPr lang="en-US" sz="1200" baseline="0" dirty="0" smtClean="0"/>
                        <a:t> – 3/19</a:t>
                      </a:r>
                      <a:endParaRPr lang="en-US" sz="1200" dirty="0"/>
                    </a:p>
                  </a:txBody>
                  <a:tcPr marL="91441" marR="91441" marT="45718" marB="45718"/>
                </a:tc>
                <a:tc>
                  <a:txBody>
                    <a:bodyPr/>
                    <a:lstStyle/>
                    <a:p>
                      <a:pPr algn="ctr"/>
                      <a:r>
                        <a:rPr lang="en-US" sz="1200" dirty="0" smtClean="0"/>
                        <a:t>$17.48</a:t>
                      </a:r>
                      <a:endParaRPr lang="en-US" sz="1200" dirty="0"/>
                    </a:p>
                  </a:txBody>
                  <a:tcPr marL="91441" marR="91441" marT="45718" marB="45718"/>
                </a:tc>
                <a:tc>
                  <a:txBody>
                    <a:bodyPr/>
                    <a:lstStyle/>
                    <a:p>
                      <a:pPr algn="ctr"/>
                      <a:r>
                        <a:rPr lang="en-US" sz="1200" dirty="0" smtClean="0"/>
                        <a:t>NA</a:t>
                      </a:r>
                      <a:endParaRPr lang="en-US" sz="1200" dirty="0"/>
                    </a:p>
                  </a:txBody>
                  <a:tcPr marL="91441" marR="91441" marT="45718" marB="45718"/>
                </a:tc>
                <a:tc>
                  <a:txBody>
                    <a:bodyPr/>
                    <a:lstStyle/>
                    <a:p>
                      <a:pPr algn="ctr"/>
                      <a:r>
                        <a:rPr lang="en-US" sz="1200" dirty="0" smtClean="0"/>
                        <a:t>NA</a:t>
                      </a:r>
                      <a:endParaRPr lang="en-US" sz="1200" dirty="0"/>
                    </a:p>
                  </a:txBody>
                  <a:tcPr marL="91441" marR="91441" marT="45718" marB="45718"/>
                </a:tc>
                <a:tc>
                  <a:txBody>
                    <a:bodyPr/>
                    <a:lstStyle/>
                    <a:p>
                      <a:pPr algn="ctr"/>
                      <a:r>
                        <a:rPr lang="en-US" sz="1200" dirty="0" smtClean="0"/>
                        <a:t>NA</a:t>
                      </a:r>
                      <a:endParaRPr lang="en-US" sz="1200" dirty="0"/>
                    </a:p>
                  </a:txBody>
                  <a:tcPr marL="91441" marR="91441" marT="45718" marB="45718"/>
                </a:tc>
                <a:tc>
                  <a:txBody>
                    <a:bodyPr/>
                    <a:lstStyle/>
                    <a:p>
                      <a:pPr algn="ctr"/>
                      <a:r>
                        <a:rPr lang="en-US" sz="1200" dirty="0" smtClean="0"/>
                        <a:t>$17.48</a:t>
                      </a:r>
                      <a:endParaRPr lang="en-US" sz="1200" dirty="0"/>
                    </a:p>
                  </a:txBody>
                  <a:tcPr marL="91441" marR="91441" marT="45718" marB="45718"/>
                </a:tc>
              </a:tr>
              <a:tr h="274315">
                <a:tc>
                  <a:txBody>
                    <a:bodyPr/>
                    <a:lstStyle/>
                    <a:p>
                      <a:r>
                        <a:rPr lang="en-US" sz="1200" dirty="0" smtClean="0"/>
                        <a:t>3/19 – 3/21</a:t>
                      </a:r>
                      <a:endParaRPr lang="en-US" sz="1200" dirty="0"/>
                    </a:p>
                  </a:txBody>
                  <a:tcPr marL="91441" marR="91441" marT="45718" marB="45718"/>
                </a:tc>
                <a:tc>
                  <a:txBody>
                    <a:bodyPr/>
                    <a:lstStyle/>
                    <a:p>
                      <a:pPr algn="ctr"/>
                      <a:r>
                        <a:rPr lang="en-US" sz="1200" dirty="0" smtClean="0"/>
                        <a:t>$19.59</a:t>
                      </a:r>
                      <a:endParaRPr lang="en-US" sz="1200" dirty="0"/>
                    </a:p>
                  </a:txBody>
                  <a:tcPr marL="91441" marR="91441" marT="45718" marB="45718"/>
                </a:tc>
                <a:tc>
                  <a:txBody>
                    <a:bodyPr/>
                    <a:lstStyle/>
                    <a:p>
                      <a:pPr algn="ctr"/>
                      <a:r>
                        <a:rPr lang="en-US" sz="1200" dirty="0" smtClean="0"/>
                        <a:t>$39</a:t>
                      </a:r>
                      <a:endParaRPr lang="en-US" sz="1200" dirty="0"/>
                    </a:p>
                  </a:txBody>
                  <a:tcPr marL="91441" marR="91441" marT="45718" marB="45718"/>
                </a:tc>
                <a:tc>
                  <a:txBody>
                    <a:bodyPr/>
                    <a:lstStyle/>
                    <a:p>
                      <a:pPr algn="ctr"/>
                      <a:r>
                        <a:rPr lang="en-US" sz="1200" dirty="0" smtClean="0"/>
                        <a:t>$38</a:t>
                      </a:r>
                      <a:endParaRPr lang="en-US" sz="1200" dirty="0"/>
                    </a:p>
                  </a:txBody>
                  <a:tcPr marL="91441" marR="91441" marT="45718" marB="45718"/>
                </a:tc>
                <a:tc>
                  <a:txBody>
                    <a:bodyPr/>
                    <a:lstStyle/>
                    <a:p>
                      <a:pPr algn="ctr"/>
                      <a:r>
                        <a:rPr lang="en-US" sz="1200" dirty="0" smtClean="0"/>
                        <a:t>$0</a:t>
                      </a:r>
                      <a:endParaRPr lang="en-US" sz="1200" dirty="0"/>
                    </a:p>
                  </a:txBody>
                  <a:tcPr marL="91441" marR="91441" marT="45718" marB="4571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$19.59</a:t>
                      </a:r>
                    </a:p>
                  </a:txBody>
                  <a:tcPr marL="91441" marR="91441" marT="45718" marB="45718"/>
                </a:tc>
              </a:tr>
              <a:tr h="274315">
                <a:tc>
                  <a:txBody>
                    <a:bodyPr/>
                    <a:lstStyle/>
                    <a:p>
                      <a:r>
                        <a:rPr lang="en-US" sz="1200" dirty="0" smtClean="0"/>
                        <a:t>4/21 –</a:t>
                      </a:r>
                      <a:r>
                        <a:rPr lang="en-US" sz="1200" baseline="0" dirty="0" smtClean="0"/>
                        <a:t> 3/23</a:t>
                      </a:r>
                      <a:endParaRPr lang="en-US" sz="1200" dirty="0"/>
                    </a:p>
                  </a:txBody>
                  <a:tcPr marL="91441" marR="91441" marT="45718" marB="45718"/>
                </a:tc>
                <a:tc>
                  <a:txBody>
                    <a:bodyPr/>
                    <a:lstStyle/>
                    <a:p>
                      <a:pPr algn="ctr"/>
                      <a:r>
                        <a:rPr lang="en-US" sz="1200" dirty="0" smtClean="0"/>
                        <a:t>$21.38</a:t>
                      </a:r>
                      <a:endParaRPr lang="en-US" sz="1200" dirty="0"/>
                    </a:p>
                  </a:txBody>
                  <a:tcPr marL="91441" marR="91441" marT="45718" marB="45718"/>
                </a:tc>
                <a:tc>
                  <a:txBody>
                    <a:bodyPr/>
                    <a:lstStyle/>
                    <a:p>
                      <a:pPr algn="ctr"/>
                      <a:r>
                        <a:rPr lang="en-US" sz="1200" dirty="0" smtClean="0"/>
                        <a:t>$39</a:t>
                      </a:r>
                      <a:endParaRPr lang="en-US" sz="1200" dirty="0"/>
                    </a:p>
                  </a:txBody>
                  <a:tcPr marL="91441" marR="91441" marT="45718" marB="45718"/>
                </a:tc>
                <a:tc>
                  <a:txBody>
                    <a:bodyPr/>
                    <a:lstStyle/>
                    <a:p>
                      <a:pPr algn="ctr"/>
                      <a:r>
                        <a:rPr lang="en-US" sz="1200" dirty="0" smtClean="0"/>
                        <a:t>$37</a:t>
                      </a:r>
                      <a:endParaRPr lang="en-US" sz="1200" dirty="0"/>
                    </a:p>
                  </a:txBody>
                  <a:tcPr marL="91441" marR="91441" marT="45718" marB="45718"/>
                </a:tc>
                <a:tc>
                  <a:txBody>
                    <a:bodyPr/>
                    <a:lstStyle/>
                    <a:p>
                      <a:pPr algn="ctr"/>
                      <a:r>
                        <a:rPr lang="en-US" sz="1200" dirty="0" smtClean="0"/>
                        <a:t>$0</a:t>
                      </a:r>
                      <a:endParaRPr lang="en-US" sz="1200" dirty="0"/>
                    </a:p>
                  </a:txBody>
                  <a:tcPr marL="91441" marR="91441" marT="45718" marB="4571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$21.38</a:t>
                      </a:r>
                    </a:p>
                  </a:txBody>
                  <a:tcPr marL="91441" marR="91441" marT="45718" marB="45718"/>
                </a:tc>
              </a:tr>
              <a:tr h="274315">
                <a:tc>
                  <a:txBody>
                    <a:bodyPr/>
                    <a:lstStyle/>
                    <a:p>
                      <a:r>
                        <a:rPr lang="en-US" sz="1200" dirty="0" smtClean="0"/>
                        <a:t>4/23 – 3/25</a:t>
                      </a:r>
                      <a:endParaRPr lang="en-US" sz="1200" dirty="0"/>
                    </a:p>
                  </a:txBody>
                  <a:tcPr marL="91441" marR="91441" marT="45718" marB="45718"/>
                </a:tc>
                <a:tc>
                  <a:txBody>
                    <a:bodyPr/>
                    <a:lstStyle/>
                    <a:p>
                      <a:pPr algn="ctr"/>
                      <a:r>
                        <a:rPr lang="en-US" sz="1200" dirty="0" smtClean="0"/>
                        <a:t>$23.56*</a:t>
                      </a:r>
                      <a:endParaRPr lang="en-US" sz="1200" dirty="0"/>
                    </a:p>
                  </a:txBody>
                  <a:tcPr marL="91441" marR="91441" marT="45718" marB="45718"/>
                </a:tc>
                <a:tc>
                  <a:txBody>
                    <a:bodyPr/>
                    <a:lstStyle/>
                    <a:p>
                      <a:pPr algn="ctr"/>
                      <a:r>
                        <a:rPr lang="en-US" sz="1200" dirty="0" smtClean="0"/>
                        <a:t>$39**</a:t>
                      </a:r>
                      <a:endParaRPr lang="en-US" sz="1200" dirty="0"/>
                    </a:p>
                  </a:txBody>
                  <a:tcPr marL="91441" marR="91441" marT="45718" marB="45718"/>
                </a:tc>
                <a:tc>
                  <a:txBody>
                    <a:bodyPr/>
                    <a:lstStyle/>
                    <a:p>
                      <a:pPr algn="ctr"/>
                      <a:r>
                        <a:rPr lang="en-US" sz="1200" dirty="0" smtClean="0"/>
                        <a:t>$36</a:t>
                      </a:r>
                      <a:endParaRPr lang="en-US" sz="1200" dirty="0"/>
                    </a:p>
                  </a:txBody>
                  <a:tcPr marL="91441" marR="91441" marT="45718" marB="45718"/>
                </a:tc>
                <a:tc>
                  <a:txBody>
                    <a:bodyPr/>
                    <a:lstStyle/>
                    <a:p>
                      <a:pPr algn="ctr"/>
                      <a:r>
                        <a:rPr lang="en-US" sz="1200" dirty="0" smtClean="0"/>
                        <a:t>$0</a:t>
                      </a:r>
                      <a:endParaRPr lang="en-US" sz="1200" dirty="0"/>
                    </a:p>
                  </a:txBody>
                  <a:tcPr marL="91441" marR="91441" marT="45718" marB="4571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$23.56</a:t>
                      </a:r>
                    </a:p>
                  </a:txBody>
                  <a:tcPr marL="91441" marR="91441" marT="45718" marB="45718"/>
                </a:tc>
              </a:tr>
              <a:tr h="274315">
                <a:tc>
                  <a:txBody>
                    <a:bodyPr/>
                    <a:lstStyle/>
                    <a:p>
                      <a:r>
                        <a:rPr lang="en-US" sz="1200" dirty="0" smtClean="0"/>
                        <a:t>4/25 – 3/27</a:t>
                      </a:r>
                      <a:endParaRPr lang="en-US" sz="1200" dirty="0"/>
                    </a:p>
                  </a:txBody>
                  <a:tcPr marL="91441" marR="91441" marT="45718" marB="45718"/>
                </a:tc>
                <a:tc>
                  <a:txBody>
                    <a:bodyPr/>
                    <a:lstStyle/>
                    <a:p>
                      <a:pPr algn="ctr"/>
                      <a:r>
                        <a:rPr lang="en-US" sz="1200" dirty="0" smtClean="0"/>
                        <a:t>$25.00*</a:t>
                      </a:r>
                      <a:endParaRPr lang="en-US" sz="1200" dirty="0"/>
                    </a:p>
                  </a:txBody>
                  <a:tcPr marL="91441" marR="91441" marT="45718" marB="45718"/>
                </a:tc>
                <a:tc>
                  <a:txBody>
                    <a:bodyPr/>
                    <a:lstStyle/>
                    <a:p>
                      <a:pPr algn="ctr"/>
                      <a:r>
                        <a:rPr lang="en-US" sz="1200" dirty="0" smtClean="0"/>
                        <a:t>$39**</a:t>
                      </a:r>
                      <a:endParaRPr lang="en-US" sz="1200" dirty="0"/>
                    </a:p>
                  </a:txBody>
                  <a:tcPr marL="91441" marR="91441" marT="45718" marB="45718"/>
                </a:tc>
                <a:tc>
                  <a:txBody>
                    <a:bodyPr/>
                    <a:lstStyle/>
                    <a:p>
                      <a:pPr algn="ctr"/>
                      <a:r>
                        <a:rPr lang="en-US" sz="1200" dirty="0" smtClean="0"/>
                        <a:t>$35</a:t>
                      </a:r>
                      <a:endParaRPr lang="en-US" sz="1200" dirty="0"/>
                    </a:p>
                  </a:txBody>
                  <a:tcPr marL="91441" marR="91441" marT="45718" marB="45718"/>
                </a:tc>
                <a:tc>
                  <a:txBody>
                    <a:bodyPr/>
                    <a:lstStyle/>
                    <a:p>
                      <a:pPr algn="ctr"/>
                      <a:r>
                        <a:rPr lang="en-US" sz="1200" dirty="0" smtClean="0"/>
                        <a:t>$0</a:t>
                      </a:r>
                      <a:endParaRPr lang="en-US" sz="1200" dirty="0"/>
                    </a:p>
                  </a:txBody>
                  <a:tcPr marL="91441" marR="91441" marT="45718" marB="4571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$25.00</a:t>
                      </a:r>
                    </a:p>
                  </a:txBody>
                  <a:tcPr marL="91441" marR="91441" marT="45718" marB="45718"/>
                </a:tc>
              </a:tr>
              <a:tr h="274315">
                <a:tc>
                  <a:txBody>
                    <a:bodyPr/>
                    <a:lstStyle/>
                    <a:p>
                      <a:r>
                        <a:rPr lang="en-US" sz="1200" dirty="0" smtClean="0"/>
                        <a:t>4/27 – 3/29</a:t>
                      </a:r>
                      <a:endParaRPr lang="en-US" sz="1200" dirty="0"/>
                    </a:p>
                  </a:txBody>
                  <a:tcPr marL="91441" marR="91441" marT="45718" marB="45718"/>
                </a:tc>
                <a:tc>
                  <a:txBody>
                    <a:bodyPr/>
                    <a:lstStyle/>
                    <a:p>
                      <a:pPr algn="ctr"/>
                      <a:r>
                        <a:rPr lang="en-US" sz="1200" dirty="0" smtClean="0"/>
                        <a:t>$26.26*</a:t>
                      </a:r>
                      <a:endParaRPr lang="en-US" sz="1200" dirty="0"/>
                    </a:p>
                  </a:txBody>
                  <a:tcPr marL="91441" marR="91441" marT="45718" marB="45718"/>
                </a:tc>
                <a:tc>
                  <a:txBody>
                    <a:bodyPr/>
                    <a:lstStyle/>
                    <a:p>
                      <a:pPr algn="ctr"/>
                      <a:r>
                        <a:rPr lang="en-US" sz="1200" dirty="0" smtClean="0"/>
                        <a:t>$39**</a:t>
                      </a:r>
                      <a:endParaRPr lang="en-US" sz="1200" dirty="0"/>
                    </a:p>
                  </a:txBody>
                  <a:tcPr marL="91441" marR="91441" marT="45718" marB="45718"/>
                </a:tc>
                <a:tc>
                  <a:txBody>
                    <a:bodyPr/>
                    <a:lstStyle/>
                    <a:p>
                      <a:pPr algn="ctr"/>
                      <a:r>
                        <a:rPr lang="en-US" sz="1200" dirty="0" smtClean="0"/>
                        <a:t>$34</a:t>
                      </a:r>
                      <a:endParaRPr lang="en-US" sz="1200" dirty="0"/>
                    </a:p>
                  </a:txBody>
                  <a:tcPr marL="91441" marR="91441" marT="45718" marB="45718"/>
                </a:tc>
                <a:tc>
                  <a:txBody>
                    <a:bodyPr/>
                    <a:lstStyle/>
                    <a:p>
                      <a:pPr algn="ctr"/>
                      <a:r>
                        <a:rPr lang="en-US" sz="1200" dirty="0" smtClean="0"/>
                        <a:t>$0</a:t>
                      </a:r>
                      <a:endParaRPr lang="en-US" sz="1200" dirty="0"/>
                    </a:p>
                  </a:txBody>
                  <a:tcPr marL="91441" marR="91441" marT="45718" marB="4571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$26.26</a:t>
                      </a:r>
                    </a:p>
                  </a:txBody>
                  <a:tcPr marL="91441" marR="91441" marT="45718" marB="45718"/>
                </a:tc>
              </a:tr>
            </a:tbl>
          </a:graphicData>
        </a:graphic>
      </p:graphicFrame>
      <p:sp>
        <p:nvSpPr>
          <p:cNvPr id="88182" name="TextBox 2"/>
          <p:cNvSpPr txBox="1">
            <a:spLocks noChangeArrowheads="1"/>
          </p:cNvSpPr>
          <p:nvPr/>
        </p:nvSpPr>
        <p:spPr bwMode="auto">
          <a:xfrm>
            <a:off x="322263" y="6048375"/>
            <a:ext cx="85725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itchFamily="34" charset="0"/>
                <a:cs typeface="Arial" charset="0"/>
              </a:defRPr>
            </a:lvl1pPr>
            <a:lvl2pPr marL="742950" indent="-285750">
              <a:defRPr>
                <a:solidFill>
                  <a:schemeClr val="tx1"/>
                </a:solidFill>
                <a:latin typeface="Franklin Gothic Book" pitchFamily="34" charset="0"/>
                <a:cs typeface="Arial" charset="0"/>
              </a:defRPr>
            </a:lvl2pPr>
            <a:lvl3pPr marL="1143000" indent="-228600">
              <a:defRPr>
                <a:solidFill>
                  <a:schemeClr val="tx1"/>
                </a:solidFill>
                <a:latin typeface="Franklin Gothic Book" pitchFamily="34" charset="0"/>
                <a:cs typeface="Arial" charset="0"/>
              </a:defRPr>
            </a:lvl3pPr>
            <a:lvl4pPr marL="1600200" indent="-228600">
              <a:defRPr>
                <a:solidFill>
                  <a:schemeClr val="tx1"/>
                </a:solidFill>
                <a:latin typeface="Franklin Gothic Book" pitchFamily="34" charset="0"/>
                <a:cs typeface="Arial" charset="0"/>
              </a:defRPr>
            </a:lvl4pPr>
            <a:lvl5pPr marL="2057400" indent="-22860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a:lnSpc>
                <a:spcPct val="95000"/>
              </a:lnSpc>
              <a:spcBef>
                <a:spcPts val="600"/>
              </a:spcBef>
            </a:pPr>
            <a:r>
              <a:rPr lang="en-US" altLang="en-US" sz="800"/>
              <a:t>* Assumes that the Social Cost of Carbon $/ton to $/MWh conversion factor is reduced starting in tranche 4 as per page 136-138 of the CES Order based on assumed renewables of 51.23 TWh in 2022, 56.06 TWh in 2024, and 60.87 TWh in 2026.  If actual achieved renewable generation is different than these assumed amounts, the ZEC price will be different than shown here. </a:t>
            </a:r>
            <a:br>
              <a:rPr lang="en-US" altLang="en-US" sz="800"/>
            </a:br>
            <a:r>
              <a:rPr lang="en-US" altLang="en-US" sz="800"/>
              <a:t>** The Zone A Reference Price for tranches 4 through 6 assumes that the energy basis adjustment described on pages 140-141 of the CES Order does not result in a adjustment to the Reference Price.</a:t>
            </a:r>
          </a:p>
        </p:txBody>
      </p:sp>
    </p:spTree>
    <p:extLst>
      <p:ext uri="{BB962C8B-B14F-4D97-AF65-F5344CB8AC3E}">
        <p14:creationId xmlns:p14="http://schemas.microsoft.com/office/powerpoint/2010/main" val="3602021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9144000" cy="6858000"/>
          </a:xfrm>
          <a:prstGeom prst="rect">
            <a:avLst/>
          </a:prstGeom>
        </p:spPr>
        <p:txBody>
          <a:bodyPr vert="horz" wrap="square" lIns="0" tIns="0" rIns="0" bIns="0" rtlCol="0">
            <a:spAutoFit/>
          </a:bodyPr>
          <a:lstStyle/>
          <a:p>
            <a:pPr marL="474345">
              <a:lnSpc>
                <a:spcPct val="100000"/>
              </a:lnSpc>
            </a:pPr>
            <a:r>
              <a:rPr sz="1200" dirty="0">
                <a:solidFill>
                  <a:srgbClr val="2271B8"/>
                </a:solidFill>
                <a:latin typeface="Arial"/>
                <a:cs typeface="Arial"/>
              </a:rPr>
              <a:t>23</a:t>
            </a:r>
            <a:endParaRPr sz="1200">
              <a:latin typeface="Arial"/>
              <a:cs typeface="Arial"/>
            </a:endParaRPr>
          </a:p>
        </p:txBody>
      </p:sp>
      <p:sp>
        <p:nvSpPr>
          <p:cNvPr id="3" name="object 3"/>
          <p:cNvSpPr/>
          <p:nvPr/>
        </p:nvSpPr>
        <p:spPr>
          <a:xfrm>
            <a:off x="0" y="0"/>
            <a:ext cx="9144000" cy="685799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66232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41995659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526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6" name="object 26"/>
          <p:cNvSpPr/>
          <p:nvPr/>
        </p:nvSpPr>
        <p:spPr>
          <a:xfrm>
            <a:off x="7960807" y="6534051"/>
            <a:ext cx="1053547" cy="228599"/>
          </a:xfrm>
          <a:prstGeom prst="rect">
            <a:avLst/>
          </a:prstGeom>
          <a:blipFill>
            <a:blip r:embed="rId6"/>
            <a:srcRect/>
            <a:stretch>
              <a:fillRect/>
            </a:stretch>
          </a:blipFill>
        </p:spPr>
        <p:txBody>
          <a:bodyPr wrap="square" lIns="0" tIns="0" rIns="0" bIns="0" rtlCol="0">
            <a:noAutofit/>
          </a:bodyPr>
          <a:lstStyle/>
          <a:p>
            <a:endParaRPr/>
          </a:p>
        </p:txBody>
      </p:sp>
      <p:sp>
        <p:nvSpPr>
          <p:cNvPr id="25" name="object 25"/>
          <p:cNvSpPr/>
          <p:nvPr/>
        </p:nvSpPr>
        <p:spPr>
          <a:xfrm>
            <a:off x="363537" y="753747"/>
            <a:ext cx="8412162" cy="0"/>
          </a:xfrm>
          <a:custGeom>
            <a:avLst/>
            <a:gdLst/>
            <a:ahLst/>
            <a:cxnLst/>
            <a:rect l="l" t="t" r="r" b="b"/>
            <a:pathLst>
              <a:path w="8412162">
                <a:moveTo>
                  <a:pt x="0" y="0"/>
                </a:moveTo>
                <a:lnTo>
                  <a:pt x="8412162" y="0"/>
                </a:lnTo>
              </a:path>
            </a:pathLst>
          </a:custGeom>
          <a:ln w="12700">
            <a:solidFill>
              <a:srgbClr val="585858"/>
            </a:solidFill>
          </a:ln>
        </p:spPr>
        <p:txBody>
          <a:bodyPr wrap="square" lIns="0" tIns="0" rIns="0" bIns="0" rtlCol="0">
            <a:noAutofit/>
          </a:bodyPr>
          <a:lstStyle/>
          <a:p>
            <a:endParaRPr/>
          </a:p>
        </p:txBody>
      </p:sp>
      <p:sp>
        <p:nvSpPr>
          <p:cNvPr id="2" name="object 2"/>
          <p:cNvSpPr txBox="1"/>
          <p:nvPr/>
        </p:nvSpPr>
        <p:spPr>
          <a:xfrm>
            <a:off x="363537" y="614047"/>
            <a:ext cx="8412162" cy="152400"/>
          </a:xfrm>
          <a:prstGeom prst="rect">
            <a:avLst/>
          </a:prstGeom>
        </p:spPr>
        <p:txBody>
          <a:bodyPr wrap="square" lIns="0" tIns="0" rIns="0" bIns="0" rtlCol="0">
            <a:noAutofit/>
          </a:bodyPr>
          <a:lstStyle/>
          <a:p>
            <a:pPr marL="25400">
              <a:lnSpc>
                <a:spcPts val="1000"/>
              </a:lnSpc>
            </a:pPr>
            <a:endParaRPr sz="1000"/>
          </a:p>
        </p:txBody>
      </p:sp>
      <p:sp>
        <p:nvSpPr>
          <p:cNvPr id="12" name="Title 1"/>
          <p:cNvSpPr txBox="1">
            <a:spLocks/>
          </p:cNvSpPr>
          <p:nvPr/>
        </p:nvSpPr>
        <p:spPr>
          <a:xfrm>
            <a:off x="363538" y="0"/>
            <a:ext cx="8412162" cy="728663"/>
          </a:xfrm>
          <a:prstGeom prst="rect">
            <a:avLst/>
          </a:prstGeom>
        </p:spPr>
        <p:txBody>
          <a:bodyPr vert="horz" lIns="0" tIns="0" rIns="0" bIns="0" rtlCol="0" anchor="b" anchorCtr="0">
            <a:noAutofit/>
          </a:bodyPr>
          <a:lstStyle>
            <a:lvl1pPr>
              <a:lnSpc>
                <a:spcPct val="90000"/>
              </a:lnSpc>
              <a:spcBef>
                <a:spcPct val="0"/>
              </a:spcBef>
              <a:buNone/>
              <a:defRPr sz="2800" b="1">
                <a:solidFill>
                  <a:srgbClr val="0070B6"/>
                </a:solidFill>
                <a:latin typeface="+mj-lt"/>
              </a:defRPr>
            </a:lvl1pPr>
          </a:lstStyle>
          <a:p>
            <a:r>
              <a:rPr lang="en-US" sz="2300" b="0" dirty="0">
                <a:solidFill>
                  <a:srgbClr val="2372B9"/>
                </a:solidFill>
                <a:ea typeface="+mj-ea"/>
                <a:cs typeface="+mj-cs"/>
              </a:rPr>
              <a:t>The Challenge of Replacing Nuclear with Renewables</a:t>
            </a:r>
          </a:p>
        </p:txBody>
      </p:sp>
      <p:sp>
        <p:nvSpPr>
          <p:cNvPr id="18" name="Rectangle 17"/>
          <p:cNvSpPr/>
          <p:nvPr/>
        </p:nvSpPr>
        <p:spPr>
          <a:xfrm>
            <a:off x="360024" y="6186685"/>
            <a:ext cx="8229600" cy="415498"/>
          </a:xfrm>
          <a:prstGeom prst="rect">
            <a:avLst/>
          </a:prstGeom>
        </p:spPr>
        <p:txBody>
          <a:bodyPr wrap="square">
            <a:spAutoFit/>
          </a:bodyPr>
          <a:lstStyle/>
          <a:p>
            <a:r>
              <a:rPr lang="en-US" sz="1050" dirty="0" smtClean="0"/>
              <a:t>Source</a:t>
            </a:r>
            <a:r>
              <a:rPr lang="en-US" sz="1050" dirty="0"/>
              <a:t>: Energy Information Administration.  2014 data except for Kewaunee (Wisconsin), which is 2012 generation, its last full year of operation</a:t>
            </a:r>
          </a:p>
        </p:txBody>
      </p:sp>
      <p:sp>
        <p:nvSpPr>
          <p:cNvPr id="4" name="Rectangle 3"/>
          <p:cNvSpPr/>
          <p:nvPr/>
        </p:nvSpPr>
        <p:spPr>
          <a:xfrm>
            <a:off x="363538" y="4341034"/>
            <a:ext cx="8412161" cy="1828799"/>
          </a:xfrm>
          <a:prstGeom prst="rect">
            <a:avLst/>
          </a:prstGeom>
          <a:gradFill>
            <a:gsLst>
              <a:gs pos="100000">
                <a:schemeClr val="accent3">
                  <a:lumMod val="75000"/>
                </a:schemeClr>
              </a:gs>
              <a:gs pos="0">
                <a:schemeClr val="accent3"/>
              </a:gs>
            </a:gsLst>
            <a:lin ang="0" scaled="1"/>
          </a:gradFill>
        </p:spPr>
        <p:txBody>
          <a:bodyPr vert="horz" lIns="91440" tIns="0" rIns="91440" bIns="0" rtlCol="0" anchor="ctr">
            <a:noAutofit/>
          </a:bodyPr>
          <a:lstStyle/>
          <a:p>
            <a:pPr marL="285750" indent="-285750">
              <a:lnSpc>
                <a:spcPct val="95000"/>
              </a:lnSpc>
              <a:spcAft>
                <a:spcPts val="600"/>
              </a:spcAft>
              <a:buFont typeface="Arial" panose="020B0604020202020204" pitchFamily="34" charset="0"/>
              <a:buChar char="•"/>
            </a:pPr>
            <a:r>
              <a:rPr lang="en-US" sz="1400" b="1" dirty="0">
                <a:solidFill>
                  <a:prstClr val="white"/>
                </a:solidFill>
                <a:effectLst>
                  <a:outerShdw blurRad="774700" dist="228600" dir="16200000" sx="104000" sy="104000" rotWithShape="0">
                    <a:prstClr val="black">
                      <a:alpha val="40000"/>
                    </a:prstClr>
                  </a:outerShdw>
                </a:effectLst>
              </a:rPr>
              <a:t>In reality, a nuclear plant would never be replaced with renewables because solar and wind are intermittent and non-</a:t>
            </a:r>
            <a:r>
              <a:rPr lang="en-US" sz="1400" b="1" dirty="0" err="1">
                <a:solidFill>
                  <a:prstClr val="white"/>
                </a:solidFill>
                <a:effectLst>
                  <a:outerShdw blurRad="774700" dist="228600" dir="16200000" sx="104000" sy="104000" rotWithShape="0">
                    <a:prstClr val="black">
                      <a:alpha val="40000"/>
                    </a:prstClr>
                  </a:outerShdw>
                </a:effectLst>
              </a:rPr>
              <a:t>dispatchable</a:t>
            </a:r>
            <a:r>
              <a:rPr lang="en-US" sz="1400" b="1" dirty="0">
                <a:solidFill>
                  <a:prstClr val="white"/>
                </a:solidFill>
                <a:effectLst>
                  <a:outerShdw blurRad="774700" dist="228600" dir="16200000" sx="104000" sy="104000" rotWithShape="0">
                    <a:prstClr val="black">
                      <a:alpha val="40000"/>
                    </a:prstClr>
                  </a:outerShdw>
                </a:effectLst>
              </a:rPr>
              <a:t>.  Nuclear plants are </a:t>
            </a:r>
            <a:r>
              <a:rPr lang="en-US" sz="1400" b="1" dirty="0" err="1">
                <a:solidFill>
                  <a:prstClr val="white"/>
                </a:solidFill>
                <a:effectLst>
                  <a:outerShdw blurRad="774700" dist="228600" dir="16200000" sx="104000" sy="104000" rotWithShape="0">
                    <a:prstClr val="black">
                      <a:alpha val="40000"/>
                    </a:prstClr>
                  </a:outerShdw>
                </a:effectLst>
              </a:rPr>
              <a:t>dispatchable</a:t>
            </a:r>
            <a:r>
              <a:rPr lang="en-US" sz="1400" b="1" dirty="0">
                <a:solidFill>
                  <a:prstClr val="white"/>
                </a:solidFill>
                <a:effectLst>
                  <a:outerShdw blurRad="774700" dist="228600" dir="16200000" sx="104000" sy="104000" rotWithShape="0">
                    <a:prstClr val="black">
                      <a:alpha val="40000"/>
                    </a:prstClr>
                  </a:outerShdw>
                </a:effectLst>
              </a:rPr>
              <a:t> and operate 24-by-7.  </a:t>
            </a:r>
            <a:r>
              <a:rPr lang="en-US" sz="1400" b="1" dirty="0" smtClean="0">
                <a:solidFill>
                  <a:prstClr val="white"/>
                </a:solidFill>
                <a:effectLst>
                  <a:outerShdw blurRad="774700" dist="228600" dir="16200000" sx="104000" sy="104000" rotWithShape="0">
                    <a:prstClr val="black">
                      <a:alpha val="40000"/>
                    </a:prstClr>
                  </a:outerShdw>
                </a:effectLst>
              </a:rPr>
              <a:t>Prematurely retired nuclear is replaced </a:t>
            </a:r>
            <a:r>
              <a:rPr lang="en-US" sz="1400" b="1" dirty="0">
                <a:solidFill>
                  <a:prstClr val="white"/>
                </a:solidFill>
                <a:effectLst>
                  <a:outerShdw blurRad="774700" dist="228600" dir="16200000" sx="104000" sy="104000" rotWithShape="0">
                    <a:prstClr val="black">
                      <a:alpha val="40000"/>
                    </a:prstClr>
                  </a:outerShdw>
                </a:effectLst>
              </a:rPr>
              <a:t>largely by emitting generation.</a:t>
            </a:r>
          </a:p>
          <a:p>
            <a:pPr marL="285750" indent="-285750">
              <a:lnSpc>
                <a:spcPct val="95000"/>
              </a:lnSpc>
              <a:spcAft>
                <a:spcPts val="600"/>
              </a:spcAft>
              <a:buFont typeface="Arial" panose="020B0604020202020204" pitchFamily="34" charset="0"/>
              <a:buChar char="•"/>
            </a:pPr>
            <a:r>
              <a:rPr lang="en-US" sz="1400" b="1" dirty="0" smtClean="0">
                <a:solidFill>
                  <a:prstClr val="white"/>
                </a:solidFill>
                <a:effectLst>
                  <a:outerShdw blurRad="774700" dist="228600" dir="16200000" sx="104000" sy="104000" rotWithShape="0">
                    <a:prstClr val="black">
                      <a:alpha val="40000"/>
                    </a:prstClr>
                  </a:outerShdw>
                </a:effectLst>
              </a:rPr>
              <a:t>Following nuclear retirements, electricity </a:t>
            </a:r>
            <a:r>
              <a:rPr lang="en-US" sz="1400" b="1" dirty="0">
                <a:solidFill>
                  <a:prstClr val="white"/>
                </a:solidFill>
                <a:effectLst>
                  <a:outerShdw blurRad="774700" dist="228600" dir="16200000" sx="104000" sy="104000" rotWithShape="0">
                    <a:prstClr val="black">
                      <a:alpha val="40000"/>
                    </a:prstClr>
                  </a:outerShdw>
                </a:effectLst>
              </a:rPr>
              <a:t>demand is met by increased utilization of other resources such as natural gas-fired plants.  As the electric grid becomes more dependent on natural gas, the greater use of fossil generation translates to higher wholesale electricity prices.  These price increases are reflected in cost increases to consumers.  </a:t>
            </a:r>
          </a:p>
        </p:txBody>
      </p:sp>
      <p:pic>
        <p:nvPicPr>
          <p:cNvPr id="266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024" y="766447"/>
            <a:ext cx="8415676" cy="3574587"/>
          </a:xfrm>
          <a:prstGeom prst="rect">
            <a:avLst/>
          </a:prstGeom>
          <a:gradFill>
            <a:gsLst>
              <a:gs pos="100000">
                <a:srgbClr val="0070C0"/>
              </a:gs>
              <a:gs pos="3000">
                <a:srgbClr val="0070C0"/>
              </a:gs>
            </a:gsLst>
            <a:lin ang="0" scaled="1"/>
          </a:gra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60024" y="958334"/>
            <a:ext cx="2681696" cy="369332"/>
          </a:xfrm>
          <a:prstGeom prst="rect">
            <a:avLst/>
          </a:prstGeom>
        </p:spPr>
        <p:txBody>
          <a:bodyPr wrap="none">
            <a:spAutoFit/>
          </a:bodyPr>
          <a:lstStyle/>
          <a:p>
            <a:r>
              <a:rPr lang="en-US" dirty="0"/>
              <a:t>(billions of kilowatt-hours)</a:t>
            </a:r>
          </a:p>
        </p:txBody>
      </p:sp>
      <p:sp>
        <p:nvSpPr>
          <p:cNvPr id="11" name="Slide Number Placeholder 10"/>
          <p:cNvSpPr txBox="1">
            <a:spLocks/>
          </p:cNvSpPr>
          <p:nvPr/>
        </p:nvSpPr>
        <p:spPr>
          <a:xfrm>
            <a:off x="363538" y="6624591"/>
            <a:ext cx="342433" cy="2130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D86176-D6A4-43D8-BE13-F18245AD9D39}" type="slidenum">
              <a:rPr lang="en-US" sz="800" smtClean="0">
                <a:solidFill>
                  <a:srgbClr val="2372B9"/>
                </a:solidFill>
              </a:rPr>
              <a:pPr/>
              <a:t>2</a:t>
            </a:fld>
            <a:endParaRPr lang="en-US" sz="800" dirty="0">
              <a:solidFill>
                <a:srgbClr val="2372B9"/>
              </a:solidFill>
            </a:endParaRPr>
          </a:p>
        </p:txBody>
      </p:sp>
    </p:spTree>
    <p:extLst>
      <p:ext uri="{BB962C8B-B14F-4D97-AF65-F5344CB8AC3E}">
        <p14:creationId xmlns:p14="http://schemas.microsoft.com/office/powerpoint/2010/main" val="4226683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Mile Island Unit 1 Produces More Zero-Carbon Energy Than All the </a:t>
            </a:r>
            <a:r>
              <a:rPr lang="en-US" dirty="0" smtClean="0"/>
              <a:t>Renewable Resources </a:t>
            </a:r>
            <a:r>
              <a:rPr lang="en-US" dirty="0" smtClean="0"/>
              <a:t>in Pennsylvania</a:t>
            </a:r>
            <a:endParaRPr lang="en-US" dirty="0"/>
          </a:p>
        </p:txBody>
      </p:sp>
      <p:sp>
        <p:nvSpPr>
          <p:cNvPr id="4" name="Slide Number Placeholder 3"/>
          <p:cNvSpPr>
            <a:spLocks noGrp="1"/>
          </p:cNvSpPr>
          <p:nvPr>
            <p:ph type="sldNum" sz="quarter" idx="11"/>
          </p:nvPr>
        </p:nvSpPr>
        <p:spPr/>
        <p:txBody>
          <a:bodyPr/>
          <a:lstStyle/>
          <a:p>
            <a:pPr>
              <a:defRPr/>
            </a:pPr>
            <a:fld id="{F181CFCF-222E-4479-A819-61C0C26D7662}" type="slidenum">
              <a:rPr lang="en-US" smtClean="0"/>
              <a:pPr>
                <a:defRPr/>
              </a:pPr>
              <a:t>3</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373975292"/>
              </p:ext>
            </p:extLst>
          </p:nvPr>
        </p:nvGraphicFramePr>
        <p:xfrm>
          <a:off x="332510" y="847270"/>
          <a:ext cx="8304456" cy="511149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65018" y="5958768"/>
            <a:ext cx="8136082" cy="501676"/>
          </a:xfrm>
          <a:prstGeom prst="rect">
            <a:avLst/>
          </a:prstGeom>
          <a:solidFill>
            <a:schemeClr val="tx1"/>
          </a:solidFill>
        </p:spPr>
        <p:style>
          <a:lnRef idx="1">
            <a:schemeClr val="accent3"/>
          </a:lnRef>
          <a:fillRef idx="3">
            <a:schemeClr val="accent3"/>
          </a:fillRef>
          <a:effectRef idx="2">
            <a:schemeClr val="accent3"/>
          </a:effectRef>
          <a:fontRef idx="minor">
            <a:schemeClr val="lt1"/>
          </a:fontRef>
        </p:style>
        <p:txBody>
          <a:bodyPr wrap="square">
            <a:spAutoFit/>
          </a:bodyPr>
          <a:lstStyle>
            <a:defPPr>
              <a:defRPr lang="en-US"/>
            </a:defPPr>
            <a:lvl1pPr>
              <a:lnSpc>
                <a:spcPct val="95000"/>
              </a:lnSpc>
              <a:spcBef>
                <a:spcPts val="600"/>
              </a:spcBef>
              <a:defRPr sz="1600"/>
            </a:lvl1pPr>
          </a:lstStyle>
          <a:p>
            <a:pPr fontAlgn="auto">
              <a:spcAft>
                <a:spcPts val="0"/>
              </a:spcAft>
              <a:defRPr/>
            </a:pPr>
            <a:r>
              <a:rPr lang="en-US" sz="1400" dirty="0"/>
              <a:t>In </a:t>
            </a:r>
            <a:r>
              <a:rPr lang="en-US" sz="1400" dirty="0" smtClean="0"/>
              <a:t>2015, Pennsylvania’s </a:t>
            </a:r>
            <a:r>
              <a:rPr lang="en-US" sz="1400" dirty="0"/>
              <a:t>nuclear plants accounted for </a:t>
            </a:r>
            <a:r>
              <a:rPr lang="en-US" sz="1400" dirty="0" smtClean="0"/>
              <a:t>40% </a:t>
            </a:r>
            <a:r>
              <a:rPr lang="en-US" sz="1400" dirty="0"/>
              <a:t>of total generation and </a:t>
            </a:r>
            <a:r>
              <a:rPr lang="en-US" sz="1400" dirty="0" smtClean="0"/>
              <a:t>~93% </a:t>
            </a:r>
            <a:r>
              <a:rPr lang="en-US" sz="1400" dirty="0"/>
              <a:t>of all </a:t>
            </a:r>
            <a:r>
              <a:rPr lang="en-US" sz="1400" dirty="0" smtClean="0"/>
              <a:t>zero-carbon </a:t>
            </a:r>
            <a:r>
              <a:rPr lang="en-US" sz="1400" dirty="0"/>
              <a:t>generation in the state. </a:t>
            </a:r>
            <a:r>
              <a:rPr lang="en-US" sz="1400" dirty="0" smtClean="0"/>
              <a:t>Its </a:t>
            </a:r>
            <a:r>
              <a:rPr lang="en-US" sz="1400" dirty="0" smtClean="0"/>
              <a:t>nuclear fleet avoided more than 37 million tons of carbon emissions.</a:t>
            </a:r>
            <a:endParaRPr lang="en-US" sz="1400" dirty="0"/>
          </a:p>
        </p:txBody>
      </p:sp>
    </p:spTree>
    <p:extLst>
      <p:ext uri="{BB962C8B-B14F-4D97-AF65-F5344CB8AC3E}">
        <p14:creationId xmlns:p14="http://schemas.microsoft.com/office/powerpoint/2010/main" val="2079145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Attribute Price Comparison</a:t>
            </a:r>
            <a:r>
              <a:rPr lang="en-US" dirty="0"/>
              <a:t>			</a:t>
            </a:r>
          </a:p>
        </p:txBody>
      </p:sp>
      <p:sp>
        <p:nvSpPr>
          <p:cNvPr id="20" name="Content Placeholder 3"/>
          <p:cNvSpPr txBox="1">
            <a:spLocks/>
          </p:cNvSpPr>
          <p:nvPr/>
        </p:nvSpPr>
        <p:spPr>
          <a:xfrm>
            <a:off x="395493" y="838200"/>
            <a:ext cx="8412162" cy="1752600"/>
          </a:xfrm>
          <a:prstGeom prst="rect">
            <a:avLst/>
          </a:prstGeom>
        </p:spPr>
        <p:txBody>
          <a:bodyPr vert="horz" lIns="0" tIns="0" rIns="0" bIns="0" rtlCol="0">
            <a:noAutofit/>
          </a:bodyPr>
          <a:lstStyle>
            <a:lvl1pPr marL="0" indent="0" algn="l" defTabSz="913437" rtl="0" eaLnBrk="1" latinLnBrk="0" hangingPunct="1">
              <a:lnSpc>
                <a:spcPct val="95000"/>
              </a:lnSpc>
              <a:spcBef>
                <a:spcPts val="600"/>
              </a:spcBef>
              <a:buFontTx/>
              <a:buNone/>
              <a:defRPr sz="1600" kern="1200">
                <a:solidFill>
                  <a:schemeClr val="tx1"/>
                </a:solidFill>
                <a:latin typeface="+mn-lt"/>
                <a:ea typeface="+mn-ea"/>
                <a:cs typeface="+mn-cs"/>
              </a:defRPr>
            </a:lvl1pPr>
            <a:lvl2pPr marL="171270" indent="-171270" algn="l" defTabSz="913437" rtl="0" eaLnBrk="1" latinLnBrk="0" hangingPunct="1">
              <a:lnSpc>
                <a:spcPct val="95000"/>
              </a:lnSpc>
              <a:spcBef>
                <a:spcPts val="300"/>
              </a:spcBef>
              <a:buFont typeface="Wingdings" panose="05000000000000000000" pitchFamily="2" charset="2"/>
              <a:buChar char="§"/>
              <a:defRPr sz="1600" kern="1200">
                <a:solidFill>
                  <a:schemeClr val="tx1"/>
                </a:solidFill>
                <a:latin typeface="+mn-lt"/>
                <a:ea typeface="+mn-ea"/>
                <a:cs typeface="+mn-cs"/>
              </a:defRPr>
            </a:lvl2pPr>
            <a:lvl3pPr marL="342539" indent="-171270" algn="l" defTabSz="913437" rtl="0" eaLnBrk="1" latinLnBrk="0" hangingPunct="1">
              <a:lnSpc>
                <a:spcPct val="95000"/>
              </a:lnSpc>
              <a:spcBef>
                <a:spcPts val="200"/>
              </a:spcBef>
              <a:buFont typeface="Franklin Gothic Book" pitchFamily="34" charset="0"/>
              <a:buChar char="–"/>
              <a:defRPr sz="1600" kern="1200">
                <a:solidFill>
                  <a:schemeClr val="tx1"/>
                </a:solidFill>
                <a:latin typeface="+mn-lt"/>
                <a:ea typeface="+mn-ea"/>
                <a:cs typeface="+mn-cs"/>
              </a:defRPr>
            </a:lvl3pPr>
            <a:lvl4pPr marL="513810" indent="-171270" algn="l" defTabSz="913437"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4pPr>
            <a:lvl5pPr marL="627989" indent="-114182" algn="l" defTabSz="913437"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5pPr>
            <a:lvl6pPr marL="2511955" indent="-228360" algn="l" defTabSz="9134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675" indent="-228360" algn="l" defTabSz="9134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393" indent="-228360" algn="l" defTabSz="9134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110" indent="-228360" algn="l" defTabSz="91343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fontAlgn="base">
              <a:spcAft>
                <a:spcPct val="0"/>
              </a:spcAft>
              <a:buFont typeface="Arial" panose="020B0604020202020204" pitchFamily="34" charset="0"/>
              <a:buChar char="•"/>
            </a:pPr>
            <a:r>
              <a:rPr lang="en-US" sz="1800" dirty="0" smtClean="0">
                <a:solidFill>
                  <a:srgbClr val="595959"/>
                </a:solidFill>
              </a:rPr>
              <a:t>ZEC prices in IL and NY are </a:t>
            </a:r>
          </a:p>
          <a:p>
            <a:pPr marL="628650" lvl="2" indent="-285750" eaLnBrk="0" fontAlgn="base" hangingPunct="0">
              <a:spcAft>
                <a:spcPct val="0"/>
              </a:spcAft>
              <a:defRPr/>
            </a:pPr>
            <a:r>
              <a:rPr lang="en-US" dirty="0">
                <a:solidFill>
                  <a:srgbClr val="595959"/>
                </a:solidFill>
                <a:cs typeface="Arial" charset="0"/>
              </a:rPr>
              <a:t>Roughly 1/2 of the combined attribute value for PJM wind </a:t>
            </a:r>
          </a:p>
          <a:p>
            <a:pPr marL="628650" lvl="2" indent="-285750" eaLnBrk="0" fontAlgn="base" hangingPunct="0">
              <a:spcAft>
                <a:spcPct val="0"/>
              </a:spcAft>
              <a:defRPr/>
            </a:pPr>
            <a:r>
              <a:rPr lang="en-US" dirty="0">
                <a:solidFill>
                  <a:srgbClr val="595959"/>
                </a:solidFill>
                <a:cs typeface="Arial" charset="0"/>
              </a:rPr>
              <a:t>Roughly 1/3 of the combined attribute value for PA solar</a:t>
            </a:r>
          </a:p>
          <a:p>
            <a:pPr marL="628650" lvl="2" indent="-285750" eaLnBrk="0" fontAlgn="base" hangingPunct="0">
              <a:spcAft>
                <a:spcPct val="0"/>
              </a:spcAft>
              <a:defRPr/>
            </a:pPr>
            <a:r>
              <a:rPr lang="en-US" dirty="0">
                <a:solidFill>
                  <a:srgbClr val="595959"/>
                </a:solidFill>
                <a:cs typeface="Arial" charset="0"/>
              </a:rPr>
              <a:t>Roughly 1/16 of the combined attribute value for NJ solar</a:t>
            </a:r>
          </a:p>
          <a:p>
            <a:pPr marL="285750" indent="-285750" fontAlgn="base">
              <a:spcAft>
                <a:spcPct val="0"/>
              </a:spcAft>
              <a:buFont typeface="Arial" panose="020B0604020202020204" pitchFamily="34" charset="0"/>
              <a:buChar char="•"/>
            </a:pPr>
            <a:r>
              <a:rPr lang="en-US" sz="1800" dirty="0" smtClean="0">
                <a:solidFill>
                  <a:srgbClr val="595959"/>
                </a:solidFill>
              </a:rPr>
              <a:t>There is no solar cost or resource advantage of PA over NJ, so if PA decided to spur new solar development then the PA SREC price would likely approach NJ SREC price levels</a:t>
            </a:r>
            <a:endParaRPr lang="en-US" sz="1800" dirty="0">
              <a:solidFill>
                <a:srgbClr val="595959"/>
              </a:solidFill>
            </a:endParaRPr>
          </a:p>
        </p:txBody>
      </p:sp>
      <p:graphicFrame>
        <p:nvGraphicFramePr>
          <p:cNvPr id="12" name="Chart 11"/>
          <p:cNvGraphicFramePr/>
          <p:nvPr>
            <p:extLst>
              <p:ext uri="{D42A27DB-BD31-4B8C-83A1-F6EECF244321}">
                <p14:modId xmlns:p14="http://schemas.microsoft.com/office/powerpoint/2010/main" val="324500706"/>
              </p:ext>
            </p:extLst>
          </p:nvPr>
        </p:nvGraphicFramePr>
        <p:xfrm>
          <a:off x="363538" y="2590800"/>
          <a:ext cx="8412162" cy="335280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228600" y="5813352"/>
            <a:ext cx="8220520" cy="707886"/>
          </a:xfrm>
          <a:prstGeom prst="rect">
            <a:avLst/>
          </a:prstGeom>
          <a:noFill/>
        </p:spPr>
        <p:txBody>
          <a:bodyPr wrap="none" rtlCol="0">
            <a:spAutoFit/>
          </a:bodyPr>
          <a:lstStyle/>
          <a:p>
            <a:pPr fontAlgn="base">
              <a:spcBef>
                <a:spcPct val="0"/>
              </a:spcBef>
              <a:spcAft>
                <a:spcPct val="0"/>
              </a:spcAft>
            </a:pPr>
            <a:r>
              <a:rPr lang="en-US" sz="1000" dirty="0">
                <a:solidFill>
                  <a:srgbClr val="595959"/>
                </a:solidFill>
                <a:cs typeface="Arial" charset="0"/>
              </a:rPr>
              <a:t>Notes:</a:t>
            </a:r>
          </a:p>
          <a:p>
            <a:pPr fontAlgn="base">
              <a:spcBef>
                <a:spcPct val="0"/>
              </a:spcBef>
              <a:spcAft>
                <a:spcPct val="0"/>
              </a:spcAft>
            </a:pPr>
            <a:r>
              <a:rPr lang="en-US" sz="1000" dirty="0">
                <a:solidFill>
                  <a:srgbClr val="595959"/>
                </a:solidFill>
                <a:cs typeface="Arial" charset="0"/>
              </a:rPr>
              <a:t>REC prices from 3/3/2017 </a:t>
            </a:r>
            <a:r>
              <a:rPr lang="en-US" sz="1000" dirty="0" err="1">
                <a:solidFill>
                  <a:srgbClr val="595959"/>
                </a:solidFill>
                <a:cs typeface="Arial" charset="0"/>
              </a:rPr>
              <a:t>Platts</a:t>
            </a:r>
            <a:r>
              <a:rPr lang="en-US" sz="1000" dirty="0">
                <a:solidFill>
                  <a:srgbClr val="595959"/>
                </a:solidFill>
                <a:cs typeface="Arial" charset="0"/>
              </a:rPr>
              <a:t> </a:t>
            </a:r>
            <a:r>
              <a:rPr lang="en-US" sz="1000" dirty="0" err="1">
                <a:solidFill>
                  <a:srgbClr val="595959"/>
                </a:solidFill>
                <a:cs typeface="Arial" charset="0"/>
              </a:rPr>
              <a:t>MWDaily</a:t>
            </a:r>
            <a:r>
              <a:rPr lang="en-US" sz="1000" dirty="0">
                <a:solidFill>
                  <a:srgbClr val="595959"/>
                </a:solidFill>
                <a:cs typeface="Arial" charset="0"/>
              </a:rPr>
              <a:t> Newsletter</a:t>
            </a:r>
          </a:p>
          <a:p>
            <a:pPr fontAlgn="base">
              <a:spcBef>
                <a:spcPct val="0"/>
              </a:spcBef>
              <a:spcAft>
                <a:spcPct val="0"/>
              </a:spcAft>
            </a:pPr>
            <a:r>
              <a:rPr lang="en-US" sz="1000" dirty="0">
                <a:solidFill>
                  <a:srgbClr val="595959"/>
                </a:solidFill>
                <a:cs typeface="Arial" charset="0"/>
              </a:rPr>
              <a:t>Wind PTC = $23/</a:t>
            </a:r>
            <a:r>
              <a:rPr lang="en-US" sz="1000" dirty="0" err="1">
                <a:solidFill>
                  <a:srgbClr val="595959"/>
                </a:solidFill>
                <a:cs typeface="Arial" charset="0"/>
              </a:rPr>
              <a:t>mwh</a:t>
            </a:r>
            <a:r>
              <a:rPr lang="en-US" sz="1000" dirty="0">
                <a:solidFill>
                  <a:srgbClr val="595959"/>
                </a:solidFill>
                <a:cs typeface="Arial" charset="0"/>
              </a:rPr>
              <a:t> in 2016; converted to pretax using 1/(1-35%); escalated 2% per year for 10 years; </a:t>
            </a:r>
            <a:r>
              <a:rPr lang="en-US" sz="1000" dirty="0" err="1">
                <a:solidFill>
                  <a:srgbClr val="595959"/>
                </a:solidFill>
                <a:cs typeface="Arial" charset="0"/>
              </a:rPr>
              <a:t>levelized</a:t>
            </a:r>
            <a:r>
              <a:rPr lang="en-US" sz="1000" dirty="0">
                <a:solidFill>
                  <a:srgbClr val="595959"/>
                </a:solidFill>
                <a:cs typeface="Arial" charset="0"/>
              </a:rPr>
              <a:t> over 25 years at 8% WACC</a:t>
            </a:r>
          </a:p>
          <a:p>
            <a:pPr fontAlgn="base">
              <a:spcBef>
                <a:spcPct val="0"/>
              </a:spcBef>
              <a:spcAft>
                <a:spcPct val="0"/>
              </a:spcAft>
            </a:pPr>
            <a:r>
              <a:rPr lang="en-US" sz="1000" dirty="0">
                <a:solidFill>
                  <a:srgbClr val="595959"/>
                </a:solidFill>
                <a:cs typeface="Arial" charset="0"/>
              </a:rPr>
              <a:t>Solar ITC = 30% ITC; $2000/kw capital, 20 year life, 18% capacity factor, 8% WACC </a:t>
            </a:r>
          </a:p>
        </p:txBody>
      </p:sp>
      <p:sp>
        <p:nvSpPr>
          <p:cNvPr id="9" name="Slide Number Placeholder 4"/>
          <p:cNvSpPr txBox="1">
            <a:spLocks noGrp="1"/>
          </p:cNvSpPr>
          <p:nvPr/>
        </p:nvSpPr>
        <p:spPr bwMode="auto">
          <a:xfrm>
            <a:off x="363538" y="6607997"/>
            <a:ext cx="342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lnSpc>
                <a:spcPct val="95000"/>
              </a:lnSpc>
              <a:spcBef>
                <a:spcPts val="600"/>
              </a:spcBef>
              <a:defRPr sz="1600">
                <a:solidFill>
                  <a:schemeClr val="tx1"/>
                </a:solidFill>
                <a:latin typeface="Franklin Gothic Book" pitchFamily="34" charset="0"/>
              </a:defRPr>
            </a:lvl1pPr>
            <a:lvl2pPr marL="742950" indent="-285750" eaLnBrk="0" hangingPunct="0">
              <a:lnSpc>
                <a:spcPct val="95000"/>
              </a:lnSpc>
              <a:spcBef>
                <a:spcPts val="300"/>
              </a:spcBef>
              <a:buFont typeface="Arial" charset="0"/>
              <a:buChar char="•"/>
              <a:defRPr sz="1600">
                <a:solidFill>
                  <a:schemeClr val="tx1"/>
                </a:solidFill>
                <a:latin typeface="Franklin Gothic Book" pitchFamily="34" charset="0"/>
              </a:defRPr>
            </a:lvl2pPr>
            <a:lvl3pPr marL="1143000" indent="-228600" eaLnBrk="0" hangingPunct="0">
              <a:lnSpc>
                <a:spcPct val="95000"/>
              </a:lnSpc>
              <a:spcBef>
                <a:spcPts val="200"/>
              </a:spcBef>
              <a:buFont typeface="Franklin Gothic Book" pitchFamily="34" charset="0"/>
              <a:buChar char="–"/>
              <a:defRPr sz="1600">
                <a:solidFill>
                  <a:schemeClr val="tx1"/>
                </a:solidFill>
                <a:latin typeface="Franklin Gothic Book" pitchFamily="34" charset="0"/>
              </a:defRPr>
            </a:lvl3pPr>
            <a:lvl4pPr marL="1600200" indent="-228600" eaLnBrk="0" hangingPunct="0">
              <a:lnSpc>
                <a:spcPct val="95000"/>
              </a:lnSpc>
              <a:spcBef>
                <a:spcPts val="100"/>
              </a:spcBef>
              <a:buFont typeface="Arial" charset="0"/>
              <a:buChar char="•"/>
              <a:defRPr sz="1600">
                <a:solidFill>
                  <a:schemeClr val="tx1"/>
                </a:solidFill>
                <a:latin typeface="Franklin Gothic Book" pitchFamily="34" charset="0"/>
              </a:defRPr>
            </a:lvl4pPr>
            <a:lvl5pPr marL="2057400" indent="-228600" eaLnBrk="0" hangingPunct="0">
              <a:lnSpc>
                <a:spcPct val="95000"/>
              </a:lnSpc>
              <a:spcBef>
                <a:spcPts val="100"/>
              </a:spcBef>
              <a:buFont typeface="Arial" charset="0"/>
              <a:buChar char="-"/>
              <a:defRPr sz="1600">
                <a:solidFill>
                  <a:schemeClr val="tx1"/>
                </a:solidFill>
                <a:latin typeface="Franklin Gothic Book" pitchFamily="34" charset="0"/>
              </a:defRPr>
            </a:lvl5pPr>
            <a:lvl6pPr marL="2514600" indent="-228600" eaLnBrk="0" fontAlgn="base" hangingPunct="0">
              <a:lnSpc>
                <a:spcPct val="95000"/>
              </a:lnSpc>
              <a:spcBef>
                <a:spcPts val="100"/>
              </a:spcBef>
              <a:spcAft>
                <a:spcPct val="0"/>
              </a:spcAft>
              <a:buFont typeface="Arial" charset="0"/>
              <a:buChar char="-"/>
              <a:defRPr sz="1600">
                <a:solidFill>
                  <a:schemeClr val="tx1"/>
                </a:solidFill>
                <a:latin typeface="Franklin Gothic Book" pitchFamily="34" charset="0"/>
              </a:defRPr>
            </a:lvl6pPr>
            <a:lvl7pPr marL="2971800" indent="-228600" eaLnBrk="0" fontAlgn="base" hangingPunct="0">
              <a:lnSpc>
                <a:spcPct val="95000"/>
              </a:lnSpc>
              <a:spcBef>
                <a:spcPts val="100"/>
              </a:spcBef>
              <a:spcAft>
                <a:spcPct val="0"/>
              </a:spcAft>
              <a:buFont typeface="Arial" charset="0"/>
              <a:buChar char="-"/>
              <a:defRPr sz="1600">
                <a:solidFill>
                  <a:schemeClr val="tx1"/>
                </a:solidFill>
                <a:latin typeface="Franklin Gothic Book" pitchFamily="34" charset="0"/>
              </a:defRPr>
            </a:lvl7pPr>
            <a:lvl8pPr marL="3429000" indent="-228600" eaLnBrk="0" fontAlgn="base" hangingPunct="0">
              <a:lnSpc>
                <a:spcPct val="95000"/>
              </a:lnSpc>
              <a:spcBef>
                <a:spcPts val="100"/>
              </a:spcBef>
              <a:spcAft>
                <a:spcPct val="0"/>
              </a:spcAft>
              <a:buFont typeface="Arial" charset="0"/>
              <a:buChar char="-"/>
              <a:defRPr sz="1600">
                <a:solidFill>
                  <a:schemeClr val="tx1"/>
                </a:solidFill>
                <a:latin typeface="Franklin Gothic Book" pitchFamily="34" charset="0"/>
              </a:defRPr>
            </a:lvl8pPr>
            <a:lvl9pPr marL="3886200" indent="-228600" eaLnBrk="0" fontAlgn="base" hangingPunct="0">
              <a:lnSpc>
                <a:spcPct val="95000"/>
              </a:lnSpc>
              <a:spcBef>
                <a:spcPts val="100"/>
              </a:spcBef>
              <a:spcAft>
                <a:spcPct val="0"/>
              </a:spcAft>
              <a:buFont typeface="Arial" charset="0"/>
              <a:buChar char="-"/>
              <a:defRPr sz="1600">
                <a:solidFill>
                  <a:schemeClr val="tx1"/>
                </a:solidFill>
                <a:latin typeface="Franklin Gothic Book" pitchFamily="34" charset="0"/>
              </a:defRPr>
            </a:lvl9pPr>
          </a:lstStyle>
          <a:p>
            <a:pPr eaLnBrk="1" fontAlgn="base" hangingPunct="1">
              <a:lnSpc>
                <a:spcPct val="100000"/>
              </a:lnSpc>
              <a:spcBef>
                <a:spcPct val="0"/>
              </a:spcBef>
              <a:spcAft>
                <a:spcPct val="0"/>
              </a:spcAft>
            </a:pPr>
            <a:fld id="{8EC08E67-8C55-4591-9357-86E12016052A}" type="slidenum">
              <a:rPr lang="en-US" altLang="en-US" sz="800">
                <a:solidFill>
                  <a:srgbClr val="2372B9"/>
                </a:solidFill>
                <a:ea typeface="MS PGothic" pitchFamily="34" charset="-128"/>
                <a:cs typeface="Arial" charset="0"/>
              </a:rPr>
              <a:pPr eaLnBrk="1" fontAlgn="base" hangingPunct="1">
                <a:lnSpc>
                  <a:spcPct val="100000"/>
                </a:lnSpc>
                <a:spcBef>
                  <a:spcPct val="0"/>
                </a:spcBef>
                <a:spcAft>
                  <a:spcPct val="0"/>
                </a:spcAft>
              </a:pPr>
              <a:t>4</a:t>
            </a:fld>
            <a:endParaRPr lang="en-US" altLang="en-US" sz="800" dirty="0">
              <a:solidFill>
                <a:srgbClr val="2372B9"/>
              </a:solidFill>
              <a:ea typeface="MS PGothic" pitchFamily="34" charset="-128"/>
              <a:cs typeface="Arial" charset="0"/>
            </a:endParaRPr>
          </a:p>
        </p:txBody>
      </p:sp>
    </p:spTree>
    <p:extLst>
      <p:ext uri="{BB962C8B-B14F-4D97-AF65-F5344CB8AC3E}">
        <p14:creationId xmlns:p14="http://schemas.microsoft.com/office/powerpoint/2010/main" val="132795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3537" y="6503987"/>
            <a:ext cx="8412162" cy="127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363537" y="754126"/>
            <a:ext cx="8412480" cy="0"/>
          </a:xfrm>
          <a:custGeom>
            <a:avLst/>
            <a:gdLst/>
            <a:ahLst/>
            <a:cxnLst/>
            <a:rect l="l" t="t" r="r" b="b"/>
            <a:pathLst>
              <a:path w="8412480">
                <a:moveTo>
                  <a:pt x="0" y="0"/>
                </a:moveTo>
                <a:lnTo>
                  <a:pt x="8412162" y="0"/>
                </a:lnTo>
              </a:path>
            </a:pathLst>
          </a:custGeom>
          <a:ln w="12700">
            <a:solidFill>
              <a:srgbClr val="585858"/>
            </a:solidFill>
          </a:ln>
        </p:spPr>
        <p:txBody>
          <a:bodyPr wrap="square" lIns="0" tIns="0" rIns="0" bIns="0" rtlCol="0"/>
          <a:lstStyle/>
          <a:p>
            <a:endParaRPr/>
          </a:p>
        </p:txBody>
      </p:sp>
      <p:sp>
        <p:nvSpPr>
          <p:cNvPr id="4" name="object 4"/>
          <p:cNvSpPr txBox="1"/>
          <p:nvPr/>
        </p:nvSpPr>
        <p:spPr>
          <a:xfrm>
            <a:off x="215900" y="426574"/>
            <a:ext cx="8770620" cy="304800"/>
          </a:xfrm>
          <a:prstGeom prst="rect">
            <a:avLst/>
          </a:prstGeom>
        </p:spPr>
        <p:txBody>
          <a:bodyPr vert="horz" wrap="square" lIns="0" tIns="0" rIns="0" bIns="0" rtlCol="0">
            <a:spAutoFit/>
          </a:bodyPr>
          <a:lstStyle/>
          <a:p>
            <a:pPr marL="12700">
              <a:lnSpc>
                <a:spcPct val="100000"/>
              </a:lnSpc>
            </a:pPr>
            <a:r>
              <a:rPr sz="2200" spc="-20" dirty="0">
                <a:solidFill>
                  <a:srgbClr val="2271B8"/>
                </a:solidFill>
                <a:latin typeface="Franklin Gothic Demi"/>
                <a:cs typeface="Franklin Gothic Demi"/>
              </a:rPr>
              <a:t>Ze</a:t>
            </a:r>
            <a:r>
              <a:rPr sz="2200" spc="-5" dirty="0">
                <a:solidFill>
                  <a:srgbClr val="2271B8"/>
                </a:solidFill>
                <a:latin typeface="Franklin Gothic Demi"/>
                <a:cs typeface="Franklin Gothic Demi"/>
              </a:rPr>
              <a:t>r</a:t>
            </a:r>
            <a:r>
              <a:rPr sz="2200" spc="-15" dirty="0">
                <a:solidFill>
                  <a:srgbClr val="2271B8"/>
                </a:solidFill>
                <a:latin typeface="Franklin Gothic Demi"/>
                <a:cs typeface="Franklin Gothic Demi"/>
              </a:rPr>
              <a:t>o Emi</a:t>
            </a:r>
            <a:r>
              <a:rPr sz="2200" spc="-10" dirty="0">
                <a:solidFill>
                  <a:srgbClr val="2271B8"/>
                </a:solidFill>
                <a:latin typeface="Franklin Gothic Demi"/>
                <a:cs typeface="Franklin Gothic Demi"/>
              </a:rPr>
              <a:t>s</a:t>
            </a:r>
            <a:r>
              <a:rPr sz="2200" spc="-20" dirty="0">
                <a:solidFill>
                  <a:srgbClr val="2271B8"/>
                </a:solidFill>
                <a:latin typeface="Franklin Gothic Demi"/>
                <a:cs typeface="Franklin Gothic Demi"/>
              </a:rPr>
              <a:t>s</a:t>
            </a:r>
            <a:r>
              <a:rPr sz="2200" spc="-5" dirty="0">
                <a:solidFill>
                  <a:srgbClr val="2271B8"/>
                </a:solidFill>
                <a:latin typeface="Franklin Gothic Demi"/>
                <a:cs typeface="Franklin Gothic Demi"/>
              </a:rPr>
              <a:t>i</a:t>
            </a:r>
            <a:r>
              <a:rPr sz="2200" spc="-20" dirty="0">
                <a:solidFill>
                  <a:srgbClr val="2271B8"/>
                </a:solidFill>
                <a:latin typeface="Franklin Gothic Demi"/>
                <a:cs typeface="Franklin Gothic Demi"/>
              </a:rPr>
              <a:t>o</a:t>
            </a:r>
            <a:r>
              <a:rPr sz="2200" spc="-15" dirty="0">
                <a:solidFill>
                  <a:srgbClr val="2271B8"/>
                </a:solidFill>
                <a:latin typeface="Franklin Gothic Demi"/>
                <a:cs typeface="Franklin Gothic Demi"/>
              </a:rPr>
              <a:t>n</a:t>
            </a:r>
            <a:r>
              <a:rPr sz="2200" spc="-5" dirty="0">
                <a:solidFill>
                  <a:srgbClr val="2271B8"/>
                </a:solidFill>
                <a:latin typeface="Franklin Gothic Demi"/>
                <a:cs typeface="Franklin Gothic Demi"/>
              </a:rPr>
              <a:t> </a:t>
            </a:r>
            <a:r>
              <a:rPr sz="2200" spc="-20" dirty="0">
                <a:solidFill>
                  <a:srgbClr val="2271B8"/>
                </a:solidFill>
                <a:latin typeface="Franklin Gothic Demi"/>
                <a:cs typeface="Franklin Gothic Demi"/>
              </a:rPr>
              <a:t>C</a:t>
            </a:r>
            <a:r>
              <a:rPr sz="2200" spc="-15" dirty="0">
                <a:solidFill>
                  <a:srgbClr val="2271B8"/>
                </a:solidFill>
                <a:latin typeface="Franklin Gothic Demi"/>
                <a:cs typeface="Franklin Gothic Demi"/>
              </a:rPr>
              <a:t>red</a:t>
            </a:r>
            <a:r>
              <a:rPr sz="2200" spc="-5" dirty="0">
                <a:solidFill>
                  <a:srgbClr val="2271B8"/>
                </a:solidFill>
                <a:latin typeface="Franklin Gothic Demi"/>
                <a:cs typeface="Franklin Gothic Demi"/>
              </a:rPr>
              <a:t>i</a:t>
            </a:r>
            <a:r>
              <a:rPr sz="2200" spc="-10" dirty="0">
                <a:solidFill>
                  <a:srgbClr val="2271B8"/>
                </a:solidFill>
                <a:latin typeface="Franklin Gothic Demi"/>
                <a:cs typeface="Franklin Gothic Demi"/>
              </a:rPr>
              <a:t>ts</a:t>
            </a:r>
            <a:r>
              <a:rPr sz="2200" spc="-15" dirty="0">
                <a:solidFill>
                  <a:srgbClr val="2271B8"/>
                </a:solidFill>
                <a:latin typeface="Franklin Gothic Demi"/>
                <a:cs typeface="Franklin Gothic Demi"/>
              </a:rPr>
              <a:t> (ZECs)</a:t>
            </a:r>
            <a:r>
              <a:rPr sz="2200" dirty="0">
                <a:solidFill>
                  <a:srgbClr val="2271B8"/>
                </a:solidFill>
                <a:latin typeface="Franklin Gothic Demi"/>
                <a:cs typeface="Franklin Gothic Demi"/>
              </a:rPr>
              <a:t> </a:t>
            </a:r>
            <a:r>
              <a:rPr sz="2200" spc="-15" dirty="0">
                <a:solidFill>
                  <a:srgbClr val="2271B8"/>
                </a:solidFill>
                <a:latin typeface="Franklin Gothic Demi"/>
                <a:cs typeface="Franklin Gothic Demi"/>
              </a:rPr>
              <a:t>are</a:t>
            </a:r>
            <a:r>
              <a:rPr sz="2200" spc="-10" dirty="0">
                <a:solidFill>
                  <a:srgbClr val="2271B8"/>
                </a:solidFill>
                <a:latin typeface="Franklin Gothic Demi"/>
                <a:cs typeface="Franklin Gothic Demi"/>
              </a:rPr>
              <a:t> </a:t>
            </a:r>
            <a:r>
              <a:rPr sz="2200" spc="-15" dirty="0">
                <a:solidFill>
                  <a:srgbClr val="2271B8"/>
                </a:solidFill>
                <a:latin typeface="Franklin Gothic Demi"/>
                <a:cs typeface="Franklin Gothic Demi"/>
              </a:rPr>
              <a:t>Li</a:t>
            </a:r>
            <a:r>
              <a:rPr sz="2200" spc="-40" dirty="0">
                <a:solidFill>
                  <a:srgbClr val="2271B8"/>
                </a:solidFill>
                <a:latin typeface="Franklin Gothic Demi"/>
                <a:cs typeface="Franklin Gothic Demi"/>
              </a:rPr>
              <a:t>k</a:t>
            </a:r>
            <a:r>
              <a:rPr sz="2200" spc="-15" dirty="0">
                <a:solidFill>
                  <a:srgbClr val="2271B8"/>
                </a:solidFill>
                <a:latin typeface="Franklin Gothic Demi"/>
                <a:cs typeface="Franklin Gothic Demi"/>
              </a:rPr>
              <a:t>e</a:t>
            </a:r>
            <a:r>
              <a:rPr sz="2200" spc="10" dirty="0">
                <a:solidFill>
                  <a:srgbClr val="2271B8"/>
                </a:solidFill>
                <a:latin typeface="Franklin Gothic Demi"/>
                <a:cs typeface="Franklin Gothic Demi"/>
              </a:rPr>
              <a:t> </a:t>
            </a:r>
            <a:r>
              <a:rPr sz="2200" spc="-55" dirty="0">
                <a:solidFill>
                  <a:srgbClr val="2271B8"/>
                </a:solidFill>
                <a:latin typeface="Franklin Gothic Demi"/>
                <a:cs typeface="Franklin Gothic Demi"/>
              </a:rPr>
              <a:t>R</a:t>
            </a:r>
            <a:r>
              <a:rPr sz="2200" spc="-15" dirty="0">
                <a:solidFill>
                  <a:srgbClr val="2271B8"/>
                </a:solidFill>
                <a:latin typeface="Franklin Gothic Demi"/>
                <a:cs typeface="Franklin Gothic Demi"/>
              </a:rPr>
              <a:t>en</a:t>
            </a:r>
            <a:r>
              <a:rPr sz="2200" spc="-45" dirty="0">
                <a:solidFill>
                  <a:srgbClr val="2271B8"/>
                </a:solidFill>
                <a:latin typeface="Franklin Gothic Demi"/>
                <a:cs typeface="Franklin Gothic Demi"/>
              </a:rPr>
              <a:t>ew</a:t>
            </a:r>
            <a:r>
              <a:rPr sz="2200" spc="-15" dirty="0">
                <a:solidFill>
                  <a:srgbClr val="2271B8"/>
                </a:solidFill>
                <a:latin typeface="Franklin Gothic Demi"/>
                <a:cs typeface="Franklin Gothic Demi"/>
              </a:rPr>
              <a:t>able</a:t>
            </a:r>
            <a:r>
              <a:rPr sz="2200" spc="25" dirty="0">
                <a:solidFill>
                  <a:srgbClr val="2271B8"/>
                </a:solidFill>
                <a:latin typeface="Franklin Gothic Demi"/>
                <a:cs typeface="Franklin Gothic Demi"/>
              </a:rPr>
              <a:t> </a:t>
            </a:r>
            <a:r>
              <a:rPr sz="2200" spc="-15" dirty="0">
                <a:solidFill>
                  <a:srgbClr val="2271B8"/>
                </a:solidFill>
                <a:latin typeface="Franklin Gothic Demi"/>
                <a:cs typeface="Franklin Gothic Demi"/>
              </a:rPr>
              <a:t>E</a:t>
            </a:r>
            <a:r>
              <a:rPr sz="2200" spc="-25" dirty="0">
                <a:solidFill>
                  <a:srgbClr val="2271B8"/>
                </a:solidFill>
                <a:latin typeface="Franklin Gothic Demi"/>
                <a:cs typeface="Franklin Gothic Demi"/>
              </a:rPr>
              <a:t>n</a:t>
            </a:r>
            <a:r>
              <a:rPr sz="2200" spc="-10" dirty="0">
                <a:solidFill>
                  <a:srgbClr val="2271B8"/>
                </a:solidFill>
                <a:latin typeface="Franklin Gothic Demi"/>
                <a:cs typeface="Franklin Gothic Demi"/>
              </a:rPr>
              <a:t>er</a:t>
            </a:r>
            <a:r>
              <a:rPr sz="2200" spc="-20" dirty="0">
                <a:solidFill>
                  <a:srgbClr val="2271B8"/>
                </a:solidFill>
                <a:latin typeface="Franklin Gothic Demi"/>
                <a:cs typeface="Franklin Gothic Demi"/>
              </a:rPr>
              <a:t>g</a:t>
            </a:r>
            <a:r>
              <a:rPr sz="2200" spc="-10" dirty="0">
                <a:solidFill>
                  <a:srgbClr val="2271B8"/>
                </a:solidFill>
                <a:latin typeface="Franklin Gothic Demi"/>
                <a:cs typeface="Franklin Gothic Demi"/>
              </a:rPr>
              <a:t>y </a:t>
            </a:r>
            <a:r>
              <a:rPr sz="2200" spc="-20" dirty="0">
                <a:solidFill>
                  <a:srgbClr val="2271B8"/>
                </a:solidFill>
                <a:latin typeface="Franklin Gothic Demi"/>
                <a:cs typeface="Franklin Gothic Demi"/>
              </a:rPr>
              <a:t>C</a:t>
            </a:r>
            <a:r>
              <a:rPr sz="2200" dirty="0">
                <a:solidFill>
                  <a:srgbClr val="2271B8"/>
                </a:solidFill>
                <a:latin typeface="Franklin Gothic Demi"/>
                <a:cs typeface="Franklin Gothic Demi"/>
              </a:rPr>
              <a:t>r</a:t>
            </a:r>
            <a:r>
              <a:rPr sz="2200" spc="-15" dirty="0">
                <a:solidFill>
                  <a:srgbClr val="2271B8"/>
                </a:solidFill>
                <a:latin typeface="Franklin Gothic Demi"/>
                <a:cs typeface="Franklin Gothic Demi"/>
              </a:rPr>
              <a:t>ed</a:t>
            </a:r>
            <a:r>
              <a:rPr sz="2200" spc="-5" dirty="0">
                <a:solidFill>
                  <a:srgbClr val="2271B8"/>
                </a:solidFill>
                <a:latin typeface="Franklin Gothic Demi"/>
                <a:cs typeface="Franklin Gothic Demi"/>
              </a:rPr>
              <a:t>i</a:t>
            </a:r>
            <a:r>
              <a:rPr sz="2200" spc="-10" dirty="0">
                <a:solidFill>
                  <a:srgbClr val="2271B8"/>
                </a:solidFill>
                <a:latin typeface="Franklin Gothic Demi"/>
                <a:cs typeface="Franklin Gothic Demi"/>
              </a:rPr>
              <a:t>ts</a:t>
            </a:r>
            <a:r>
              <a:rPr sz="2200" spc="-15" dirty="0">
                <a:solidFill>
                  <a:srgbClr val="2271B8"/>
                </a:solidFill>
                <a:latin typeface="Franklin Gothic Demi"/>
                <a:cs typeface="Franklin Gothic Demi"/>
              </a:rPr>
              <a:t> </a:t>
            </a:r>
            <a:r>
              <a:rPr sz="2200" spc="-20" dirty="0">
                <a:solidFill>
                  <a:srgbClr val="2271B8"/>
                </a:solidFill>
                <a:latin typeface="Franklin Gothic Demi"/>
                <a:cs typeface="Franklin Gothic Demi"/>
              </a:rPr>
              <a:t>(RECs)</a:t>
            </a:r>
            <a:endParaRPr sz="2200">
              <a:latin typeface="Franklin Gothic Demi"/>
              <a:cs typeface="Franklin Gothic Demi"/>
            </a:endParaRPr>
          </a:p>
        </p:txBody>
      </p:sp>
      <p:sp>
        <p:nvSpPr>
          <p:cNvPr id="5" name="object 5"/>
          <p:cNvSpPr/>
          <p:nvPr/>
        </p:nvSpPr>
        <p:spPr>
          <a:xfrm>
            <a:off x="296887" y="890650"/>
            <a:ext cx="8514715" cy="1681480"/>
          </a:xfrm>
          <a:custGeom>
            <a:avLst/>
            <a:gdLst/>
            <a:ahLst/>
            <a:cxnLst/>
            <a:rect l="l" t="t" r="r" b="b"/>
            <a:pathLst>
              <a:path w="8514715" h="1681480">
                <a:moveTo>
                  <a:pt x="8346478" y="0"/>
                </a:moveTo>
                <a:lnTo>
                  <a:pt x="157448" y="332"/>
                </a:lnTo>
                <a:lnTo>
                  <a:pt x="115271" y="8475"/>
                </a:lnTo>
                <a:lnTo>
                  <a:pt x="77570" y="26451"/>
                </a:lnTo>
                <a:lnTo>
                  <a:pt x="45768" y="52832"/>
                </a:lnTo>
                <a:lnTo>
                  <a:pt x="21290" y="86193"/>
                </a:lnTo>
                <a:lnTo>
                  <a:pt x="5559" y="125107"/>
                </a:lnTo>
                <a:lnTo>
                  <a:pt x="0" y="168148"/>
                </a:lnTo>
                <a:lnTo>
                  <a:pt x="332" y="1523610"/>
                </a:lnTo>
                <a:lnTo>
                  <a:pt x="8470" y="1565788"/>
                </a:lnTo>
                <a:lnTo>
                  <a:pt x="26436" y="1603496"/>
                </a:lnTo>
                <a:lnTo>
                  <a:pt x="52807" y="1635307"/>
                </a:lnTo>
                <a:lnTo>
                  <a:pt x="86159" y="1659796"/>
                </a:lnTo>
                <a:lnTo>
                  <a:pt x="125067" y="1675535"/>
                </a:lnTo>
                <a:lnTo>
                  <a:pt x="168109" y="1681099"/>
                </a:lnTo>
                <a:lnTo>
                  <a:pt x="8357167" y="1680764"/>
                </a:lnTo>
                <a:lnTo>
                  <a:pt x="8399338" y="1672615"/>
                </a:lnTo>
                <a:lnTo>
                  <a:pt x="8437039" y="1654637"/>
                </a:lnTo>
                <a:lnTo>
                  <a:pt x="8468844" y="1628256"/>
                </a:lnTo>
                <a:lnTo>
                  <a:pt x="8493328" y="1594897"/>
                </a:lnTo>
                <a:lnTo>
                  <a:pt x="8509063" y="1555986"/>
                </a:lnTo>
                <a:lnTo>
                  <a:pt x="8514626" y="1512951"/>
                </a:lnTo>
                <a:lnTo>
                  <a:pt x="8514291" y="157458"/>
                </a:lnTo>
                <a:lnTo>
                  <a:pt x="8506142" y="115287"/>
                </a:lnTo>
                <a:lnTo>
                  <a:pt x="8488164" y="77586"/>
                </a:lnTo>
                <a:lnTo>
                  <a:pt x="8461783" y="45781"/>
                </a:lnTo>
                <a:lnTo>
                  <a:pt x="8428424" y="21298"/>
                </a:lnTo>
                <a:lnTo>
                  <a:pt x="8389513" y="5562"/>
                </a:lnTo>
                <a:lnTo>
                  <a:pt x="8346478" y="0"/>
                </a:lnTo>
                <a:close/>
              </a:path>
            </a:pathLst>
          </a:custGeom>
          <a:solidFill>
            <a:srgbClr val="2271B8"/>
          </a:solidFill>
        </p:spPr>
        <p:txBody>
          <a:bodyPr wrap="square" lIns="0" tIns="0" rIns="0" bIns="0" rtlCol="0"/>
          <a:lstStyle/>
          <a:p>
            <a:endParaRPr/>
          </a:p>
        </p:txBody>
      </p:sp>
      <p:sp>
        <p:nvSpPr>
          <p:cNvPr id="6" name="object 6"/>
          <p:cNvSpPr/>
          <p:nvPr/>
        </p:nvSpPr>
        <p:spPr>
          <a:xfrm>
            <a:off x="464997" y="1058799"/>
            <a:ext cx="1702892" cy="134480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64997" y="1058799"/>
            <a:ext cx="1703070" cy="1344930"/>
          </a:xfrm>
          <a:custGeom>
            <a:avLst/>
            <a:gdLst/>
            <a:ahLst/>
            <a:cxnLst/>
            <a:rect l="l" t="t" r="r" b="b"/>
            <a:pathLst>
              <a:path w="1703070" h="1344930">
                <a:moveTo>
                  <a:pt x="0" y="134492"/>
                </a:moveTo>
                <a:lnTo>
                  <a:pt x="6877" y="91911"/>
                </a:lnTo>
                <a:lnTo>
                  <a:pt x="26026" y="54948"/>
                </a:lnTo>
                <a:lnTo>
                  <a:pt x="55220" y="25826"/>
                </a:lnTo>
                <a:lnTo>
                  <a:pt x="92233" y="6769"/>
                </a:lnTo>
                <a:lnTo>
                  <a:pt x="1568399" y="0"/>
                </a:lnTo>
                <a:lnTo>
                  <a:pt x="1583079" y="791"/>
                </a:lnTo>
                <a:lnTo>
                  <a:pt x="1624033" y="12004"/>
                </a:lnTo>
                <a:lnTo>
                  <a:pt x="1658629" y="34745"/>
                </a:lnTo>
                <a:lnTo>
                  <a:pt x="1684643" y="66791"/>
                </a:lnTo>
                <a:lnTo>
                  <a:pt x="1699852" y="105920"/>
                </a:lnTo>
                <a:lnTo>
                  <a:pt x="1702892" y="1210310"/>
                </a:lnTo>
                <a:lnTo>
                  <a:pt x="1702100" y="1224990"/>
                </a:lnTo>
                <a:lnTo>
                  <a:pt x="1690887" y="1265944"/>
                </a:lnTo>
                <a:lnTo>
                  <a:pt x="1668146" y="1300539"/>
                </a:lnTo>
                <a:lnTo>
                  <a:pt x="1636100" y="1326554"/>
                </a:lnTo>
                <a:lnTo>
                  <a:pt x="1596971" y="1341763"/>
                </a:lnTo>
                <a:lnTo>
                  <a:pt x="134480" y="1344802"/>
                </a:lnTo>
                <a:lnTo>
                  <a:pt x="119804" y="1344011"/>
                </a:lnTo>
                <a:lnTo>
                  <a:pt x="78857" y="1332797"/>
                </a:lnTo>
                <a:lnTo>
                  <a:pt x="44262" y="1310054"/>
                </a:lnTo>
                <a:lnTo>
                  <a:pt x="18247" y="1278005"/>
                </a:lnTo>
                <a:lnTo>
                  <a:pt x="3038" y="1238874"/>
                </a:lnTo>
                <a:lnTo>
                  <a:pt x="0" y="134492"/>
                </a:lnTo>
                <a:close/>
              </a:path>
            </a:pathLst>
          </a:custGeom>
          <a:ln w="25400">
            <a:solidFill>
              <a:srgbClr val="FFFFFF"/>
            </a:solidFill>
          </a:ln>
        </p:spPr>
        <p:txBody>
          <a:bodyPr wrap="square" lIns="0" tIns="0" rIns="0" bIns="0" rtlCol="0"/>
          <a:lstStyle/>
          <a:p>
            <a:endParaRPr/>
          </a:p>
        </p:txBody>
      </p:sp>
      <p:sp>
        <p:nvSpPr>
          <p:cNvPr id="8" name="object 8"/>
          <p:cNvSpPr/>
          <p:nvPr/>
        </p:nvSpPr>
        <p:spPr>
          <a:xfrm>
            <a:off x="296887" y="2739898"/>
            <a:ext cx="8514715" cy="1681480"/>
          </a:xfrm>
          <a:custGeom>
            <a:avLst/>
            <a:gdLst/>
            <a:ahLst/>
            <a:cxnLst/>
            <a:rect l="l" t="t" r="r" b="b"/>
            <a:pathLst>
              <a:path w="8514715" h="1681479">
                <a:moveTo>
                  <a:pt x="8346478" y="0"/>
                </a:moveTo>
                <a:lnTo>
                  <a:pt x="157548" y="326"/>
                </a:lnTo>
                <a:lnTo>
                  <a:pt x="115347" y="8437"/>
                </a:lnTo>
                <a:lnTo>
                  <a:pt x="77622" y="26379"/>
                </a:lnTo>
                <a:lnTo>
                  <a:pt x="45800" y="52731"/>
                </a:lnTo>
                <a:lnTo>
                  <a:pt x="21306" y="86069"/>
                </a:lnTo>
                <a:lnTo>
                  <a:pt x="5564" y="124973"/>
                </a:lnTo>
                <a:lnTo>
                  <a:pt x="0" y="168021"/>
                </a:lnTo>
                <a:lnTo>
                  <a:pt x="332" y="1523610"/>
                </a:lnTo>
                <a:lnTo>
                  <a:pt x="8470" y="1565788"/>
                </a:lnTo>
                <a:lnTo>
                  <a:pt x="26436" y="1603496"/>
                </a:lnTo>
                <a:lnTo>
                  <a:pt x="52807" y="1635307"/>
                </a:lnTo>
                <a:lnTo>
                  <a:pt x="86159" y="1659796"/>
                </a:lnTo>
                <a:lnTo>
                  <a:pt x="125067" y="1675535"/>
                </a:lnTo>
                <a:lnTo>
                  <a:pt x="168109" y="1681099"/>
                </a:lnTo>
                <a:lnTo>
                  <a:pt x="8357167" y="1680764"/>
                </a:lnTo>
                <a:lnTo>
                  <a:pt x="8399338" y="1672615"/>
                </a:lnTo>
                <a:lnTo>
                  <a:pt x="8437039" y="1654637"/>
                </a:lnTo>
                <a:lnTo>
                  <a:pt x="8468844" y="1628256"/>
                </a:lnTo>
                <a:lnTo>
                  <a:pt x="8493328" y="1594897"/>
                </a:lnTo>
                <a:lnTo>
                  <a:pt x="8509063" y="1555986"/>
                </a:lnTo>
                <a:lnTo>
                  <a:pt x="8514626" y="1512951"/>
                </a:lnTo>
                <a:lnTo>
                  <a:pt x="8514297" y="157431"/>
                </a:lnTo>
                <a:lnTo>
                  <a:pt x="8506167" y="115249"/>
                </a:lnTo>
                <a:lnTo>
                  <a:pt x="8488198" y="77549"/>
                </a:lnTo>
                <a:lnTo>
                  <a:pt x="8461817" y="45753"/>
                </a:lnTo>
                <a:lnTo>
                  <a:pt x="8428451" y="21282"/>
                </a:lnTo>
                <a:lnTo>
                  <a:pt x="8389529" y="5557"/>
                </a:lnTo>
                <a:lnTo>
                  <a:pt x="8346478" y="0"/>
                </a:lnTo>
                <a:close/>
              </a:path>
            </a:pathLst>
          </a:custGeom>
          <a:solidFill>
            <a:srgbClr val="2271B8"/>
          </a:solidFill>
        </p:spPr>
        <p:txBody>
          <a:bodyPr wrap="square" lIns="0" tIns="0" rIns="0" bIns="0" rtlCol="0"/>
          <a:lstStyle/>
          <a:p>
            <a:endParaRPr/>
          </a:p>
        </p:txBody>
      </p:sp>
      <p:sp>
        <p:nvSpPr>
          <p:cNvPr id="9" name="object 9"/>
          <p:cNvSpPr/>
          <p:nvPr/>
        </p:nvSpPr>
        <p:spPr>
          <a:xfrm>
            <a:off x="464997" y="2907919"/>
            <a:ext cx="1702892" cy="1344929"/>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464997" y="2907919"/>
            <a:ext cx="1703070" cy="1344930"/>
          </a:xfrm>
          <a:custGeom>
            <a:avLst/>
            <a:gdLst/>
            <a:ahLst/>
            <a:cxnLst/>
            <a:rect l="l" t="t" r="r" b="b"/>
            <a:pathLst>
              <a:path w="1703070" h="1344929">
                <a:moveTo>
                  <a:pt x="0" y="134492"/>
                </a:moveTo>
                <a:lnTo>
                  <a:pt x="6877" y="91960"/>
                </a:lnTo>
                <a:lnTo>
                  <a:pt x="26026" y="55003"/>
                </a:lnTo>
                <a:lnTo>
                  <a:pt x="55220" y="25862"/>
                </a:lnTo>
                <a:lnTo>
                  <a:pt x="92233" y="6781"/>
                </a:lnTo>
                <a:lnTo>
                  <a:pt x="1568399" y="0"/>
                </a:lnTo>
                <a:lnTo>
                  <a:pt x="1583079" y="793"/>
                </a:lnTo>
                <a:lnTo>
                  <a:pt x="1624033" y="12024"/>
                </a:lnTo>
                <a:lnTo>
                  <a:pt x="1658629" y="34789"/>
                </a:lnTo>
                <a:lnTo>
                  <a:pt x="1684643" y="66848"/>
                </a:lnTo>
                <a:lnTo>
                  <a:pt x="1699852" y="105958"/>
                </a:lnTo>
                <a:lnTo>
                  <a:pt x="1702892" y="1210436"/>
                </a:lnTo>
                <a:lnTo>
                  <a:pt x="1702100" y="1225117"/>
                </a:lnTo>
                <a:lnTo>
                  <a:pt x="1690887" y="1266071"/>
                </a:lnTo>
                <a:lnTo>
                  <a:pt x="1668146" y="1300666"/>
                </a:lnTo>
                <a:lnTo>
                  <a:pt x="1636100" y="1326681"/>
                </a:lnTo>
                <a:lnTo>
                  <a:pt x="1596971" y="1341890"/>
                </a:lnTo>
                <a:lnTo>
                  <a:pt x="134480" y="1344929"/>
                </a:lnTo>
                <a:lnTo>
                  <a:pt x="119804" y="1344138"/>
                </a:lnTo>
                <a:lnTo>
                  <a:pt x="78857" y="1332924"/>
                </a:lnTo>
                <a:lnTo>
                  <a:pt x="44262" y="1310181"/>
                </a:lnTo>
                <a:lnTo>
                  <a:pt x="18247" y="1278132"/>
                </a:lnTo>
                <a:lnTo>
                  <a:pt x="3038" y="1239001"/>
                </a:lnTo>
                <a:lnTo>
                  <a:pt x="0" y="134492"/>
                </a:lnTo>
                <a:close/>
              </a:path>
            </a:pathLst>
          </a:custGeom>
          <a:ln w="25400">
            <a:solidFill>
              <a:srgbClr val="FFFFFF"/>
            </a:solidFill>
          </a:ln>
        </p:spPr>
        <p:txBody>
          <a:bodyPr wrap="square" lIns="0" tIns="0" rIns="0" bIns="0" rtlCol="0"/>
          <a:lstStyle/>
          <a:p>
            <a:endParaRPr/>
          </a:p>
        </p:txBody>
      </p:sp>
      <p:sp>
        <p:nvSpPr>
          <p:cNvPr id="11" name="object 11"/>
          <p:cNvSpPr/>
          <p:nvPr/>
        </p:nvSpPr>
        <p:spPr>
          <a:xfrm>
            <a:off x="296887" y="4589017"/>
            <a:ext cx="8514715" cy="1681480"/>
          </a:xfrm>
          <a:custGeom>
            <a:avLst/>
            <a:gdLst/>
            <a:ahLst/>
            <a:cxnLst/>
            <a:rect l="l" t="t" r="r" b="b"/>
            <a:pathLst>
              <a:path w="8514715" h="1681479">
                <a:moveTo>
                  <a:pt x="8346478" y="0"/>
                </a:moveTo>
                <a:lnTo>
                  <a:pt x="157448" y="332"/>
                </a:lnTo>
                <a:lnTo>
                  <a:pt x="115271" y="8475"/>
                </a:lnTo>
                <a:lnTo>
                  <a:pt x="77570" y="26451"/>
                </a:lnTo>
                <a:lnTo>
                  <a:pt x="45768" y="52832"/>
                </a:lnTo>
                <a:lnTo>
                  <a:pt x="21290" y="86193"/>
                </a:lnTo>
                <a:lnTo>
                  <a:pt x="5559" y="125107"/>
                </a:lnTo>
                <a:lnTo>
                  <a:pt x="0" y="168147"/>
                </a:lnTo>
                <a:lnTo>
                  <a:pt x="330" y="1523671"/>
                </a:lnTo>
                <a:lnTo>
                  <a:pt x="8463" y="1565855"/>
                </a:lnTo>
                <a:lnTo>
                  <a:pt x="26426" y="1603563"/>
                </a:lnTo>
                <a:lnTo>
                  <a:pt x="52797" y="1635371"/>
                </a:lnTo>
                <a:lnTo>
                  <a:pt x="86150" y="1659854"/>
                </a:lnTo>
                <a:lnTo>
                  <a:pt x="125063" y="1675588"/>
                </a:lnTo>
                <a:lnTo>
                  <a:pt x="168109" y="1681149"/>
                </a:lnTo>
                <a:lnTo>
                  <a:pt x="8357138" y="1680817"/>
                </a:lnTo>
                <a:lnTo>
                  <a:pt x="8399315" y="1672679"/>
                </a:lnTo>
                <a:lnTo>
                  <a:pt x="8437023" y="1654712"/>
                </a:lnTo>
                <a:lnTo>
                  <a:pt x="8468834" y="1628342"/>
                </a:lnTo>
                <a:lnTo>
                  <a:pt x="8493323" y="1594990"/>
                </a:lnTo>
                <a:lnTo>
                  <a:pt x="8509062" y="1556082"/>
                </a:lnTo>
                <a:lnTo>
                  <a:pt x="8514626" y="1513039"/>
                </a:lnTo>
                <a:lnTo>
                  <a:pt x="8514291" y="157458"/>
                </a:lnTo>
                <a:lnTo>
                  <a:pt x="8506142" y="115287"/>
                </a:lnTo>
                <a:lnTo>
                  <a:pt x="8488164" y="77586"/>
                </a:lnTo>
                <a:lnTo>
                  <a:pt x="8461783" y="45781"/>
                </a:lnTo>
                <a:lnTo>
                  <a:pt x="8428424" y="21298"/>
                </a:lnTo>
                <a:lnTo>
                  <a:pt x="8389513" y="5562"/>
                </a:lnTo>
                <a:lnTo>
                  <a:pt x="8346478" y="0"/>
                </a:lnTo>
                <a:close/>
              </a:path>
            </a:pathLst>
          </a:custGeom>
          <a:solidFill>
            <a:srgbClr val="2271B8"/>
          </a:solidFill>
        </p:spPr>
        <p:txBody>
          <a:bodyPr wrap="square" lIns="0" tIns="0" rIns="0" bIns="0" rtlCol="0"/>
          <a:lstStyle/>
          <a:p>
            <a:endParaRPr/>
          </a:p>
        </p:txBody>
      </p:sp>
      <p:sp>
        <p:nvSpPr>
          <p:cNvPr id="12" name="object 12"/>
          <p:cNvSpPr txBox="1"/>
          <p:nvPr/>
        </p:nvSpPr>
        <p:spPr>
          <a:xfrm>
            <a:off x="2216657" y="941649"/>
            <a:ext cx="6539865" cy="5158105"/>
          </a:xfrm>
          <a:prstGeom prst="rect">
            <a:avLst/>
          </a:prstGeom>
        </p:spPr>
        <p:txBody>
          <a:bodyPr vert="horz" wrap="square" lIns="0" tIns="0" rIns="0" bIns="0" rtlCol="0">
            <a:spAutoFit/>
          </a:bodyPr>
          <a:lstStyle/>
          <a:p>
            <a:pPr marL="15875">
              <a:lnSpc>
                <a:spcPts val="1885"/>
              </a:lnSpc>
            </a:pPr>
            <a:r>
              <a:rPr sz="1700" spc="-5" dirty="0">
                <a:solidFill>
                  <a:srgbClr val="FFFFFF"/>
                </a:solidFill>
                <a:latin typeface="Franklin Gothic Book"/>
                <a:cs typeface="Franklin Gothic Book"/>
              </a:rPr>
              <a:t>T</a:t>
            </a:r>
            <a:r>
              <a:rPr sz="1700" dirty="0">
                <a:solidFill>
                  <a:srgbClr val="FFFFFF"/>
                </a:solidFill>
                <a:latin typeface="Franklin Gothic Book"/>
                <a:cs typeface="Franklin Gothic Book"/>
              </a:rPr>
              <a:t>he</a:t>
            </a:r>
            <a:r>
              <a:rPr sz="1700" spc="-20" dirty="0">
                <a:solidFill>
                  <a:srgbClr val="FFFFFF"/>
                </a:solidFill>
                <a:latin typeface="Franklin Gothic Book"/>
                <a:cs typeface="Franklin Gothic Book"/>
              </a:rPr>
              <a:t> </a:t>
            </a:r>
            <a:r>
              <a:rPr sz="1700" spc="-5" dirty="0">
                <a:solidFill>
                  <a:srgbClr val="FFFFFF"/>
                </a:solidFill>
                <a:latin typeface="Franklin Gothic Book"/>
                <a:cs typeface="Franklin Gothic Book"/>
              </a:rPr>
              <a:t>N</a:t>
            </a:r>
            <a:r>
              <a:rPr sz="1700" dirty="0">
                <a:solidFill>
                  <a:srgbClr val="FFFFFF"/>
                </a:solidFill>
                <a:latin typeface="Franklin Gothic Book"/>
                <a:cs typeface="Franklin Gothic Book"/>
              </a:rPr>
              <a:t>Y</a:t>
            </a:r>
            <a:r>
              <a:rPr sz="1700" spc="-5" dirty="0">
                <a:solidFill>
                  <a:srgbClr val="FFFFFF"/>
                </a:solidFill>
                <a:latin typeface="Franklin Gothic Book"/>
                <a:cs typeface="Franklin Gothic Book"/>
              </a:rPr>
              <a:t> </a:t>
            </a:r>
            <a:r>
              <a:rPr sz="1700" dirty="0">
                <a:solidFill>
                  <a:srgbClr val="FFFFFF"/>
                </a:solidFill>
                <a:latin typeface="Franklin Gothic Book"/>
                <a:cs typeface="Franklin Gothic Book"/>
              </a:rPr>
              <a:t>and</a:t>
            </a:r>
            <a:r>
              <a:rPr sz="1700" spc="-5" dirty="0">
                <a:solidFill>
                  <a:srgbClr val="FFFFFF"/>
                </a:solidFill>
                <a:latin typeface="Franklin Gothic Book"/>
                <a:cs typeface="Franklin Gothic Book"/>
              </a:rPr>
              <a:t> </a:t>
            </a:r>
            <a:r>
              <a:rPr sz="1700" spc="5" dirty="0">
                <a:solidFill>
                  <a:srgbClr val="FFFFFF"/>
                </a:solidFill>
                <a:latin typeface="Franklin Gothic Book"/>
                <a:cs typeface="Franklin Gothic Book"/>
              </a:rPr>
              <a:t>I</a:t>
            </a:r>
            <a:r>
              <a:rPr sz="1700" dirty="0">
                <a:solidFill>
                  <a:srgbClr val="FFFFFF"/>
                </a:solidFill>
                <a:latin typeface="Franklin Gothic Book"/>
                <a:cs typeface="Franklin Gothic Book"/>
              </a:rPr>
              <a:t>L</a:t>
            </a:r>
            <a:r>
              <a:rPr sz="1700" spc="-15" dirty="0">
                <a:solidFill>
                  <a:srgbClr val="FFFFFF"/>
                </a:solidFill>
                <a:latin typeface="Franklin Gothic Book"/>
                <a:cs typeface="Franklin Gothic Book"/>
              </a:rPr>
              <a:t> </a:t>
            </a:r>
            <a:r>
              <a:rPr sz="1700" dirty="0">
                <a:solidFill>
                  <a:srgbClr val="FFFFFF"/>
                </a:solidFill>
                <a:latin typeface="Franklin Gothic Book"/>
                <a:cs typeface="Franklin Gothic Book"/>
              </a:rPr>
              <a:t>ZEC</a:t>
            </a:r>
            <a:r>
              <a:rPr sz="1700" spc="-10" dirty="0">
                <a:solidFill>
                  <a:srgbClr val="FFFFFF"/>
                </a:solidFill>
                <a:latin typeface="Franklin Gothic Book"/>
                <a:cs typeface="Franklin Gothic Book"/>
              </a:rPr>
              <a:t> </a:t>
            </a:r>
            <a:r>
              <a:rPr sz="1700" spc="-5" dirty="0">
                <a:solidFill>
                  <a:srgbClr val="FFFFFF"/>
                </a:solidFill>
                <a:latin typeface="Franklin Gothic Book"/>
                <a:cs typeface="Franklin Gothic Book"/>
              </a:rPr>
              <a:t>p</a:t>
            </a:r>
            <a:r>
              <a:rPr sz="1700" spc="-35" dirty="0">
                <a:solidFill>
                  <a:srgbClr val="FFFFFF"/>
                </a:solidFill>
                <a:latin typeface="Franklin Gothic Book"/>
                <a:cs typeface="Franklin Gothic Book"/>
              </a:rPr>
              <a:t>r</a:t>
            </a:r>
            <a:r>
              <a:rPr sz="1700" dirty="0">
                <a:solidFill>
                  <a:srgbClr val="FFFFFF"/>
                </a:solidFill>
                <a:latin typeface="Franklin Gothic Book"/>
                <a:cs typeface="Franklin Gothic Book"/>
              </a:rPr>
              <a:t>ograms</a:t>
            </a:r>
            <a:r>
              <a:rPr sz="1700" spc="-30" dirty="0">
                <a:solidFill>
                  <a:srgbClr val="FFFFFF"/>
                </a:solidFill>
                <a:latin typeface="Franklin Gothic Book"/>
                <a:cs typeface="Franklin Gothic Book"/>
              </a:rPr>
              <a:t> </a:t>
            </a:r>
            <a:r>
              <a:rPr sz="1700" spc="-5" dirty="0">
                <a:solidFill>
                  <a:srgbClr val="FFFFFF"/>
                </a:solidFill>
                <a:latin typeface="Franklin Gothic Book"/>
                <a:cs typeface="Franklin Gothic Book"/>
              </a:rPr>
              <a:t>bui</a:t>
            </a:r>
            <a:r>
              <a:rPr sz="1700" spc="5" dirty="0">
                <a:solidFill>
                  <a:srgbClr val="FFFFFF"/>
                </a:solidFill>
                <a:latin typeface="Franklin Gothic Book"/>
                <a:cs typeface="Franklin Gothic Book"/>
              </a:rPr>
              <a:t>l</a:t>
            </a:r>
            <a:r>
              <a:rPr sz="1700" dirty="0">
                <a:solidFill>
                  <a:srgbClr val="FFFFFF"/>
                </a:solidFill>
                <a:latin typeface="Franklin Gothic Book"/>
                <a:cs typeface="Franklin Gothic Book"/>
              </a:rPr>
              <a:t>d</a:t>
            </a:r>
            <a:r>
              <a:rPr sz="1700" spc="-25" dirty="0">
                <a:solidFill>
                  <a:srgbClr val="FFFFFF"/>
                </a:solidFill>
                <a:latin typeface="Franklin Gothic Book"/>
                <a:cs typeface="Franklin Gothic Book"/>
              </a:rPr>
              <a:t> </a:t>
            </a:r>
            <a:r>
              <a:rPr sz="1700" dirty="0">
                <a:solidFill>
                  <a:srgbClr val="FFFFFF"/>
                </a:solidFill>
                <a:latin typeface="Franklin Gothic Book"/>
                <a:cs typeface="Franklin Gothic Book"/>
              </a:rPr>
              <a:t>on ren</a:t>
            </a:r>
            <a:r>
              <a:rPr sz="1700" spc="-30" dirty="0">
                <a:solidFill>
                  <a:srgbClr val="FFFFFF"/>
                </a:solidFill>
                <a:latin typeface="Franklin Gothic Book"/>
                <a:cs typeface="Franklin Gothic Book"/>
              </a:rPr>
              <a:t>ew</a:t>
            </a:r>
            <a:r>
              <a:rPr sz="1700" dirty="0">
                <a:solidFill>
                  <a:srgbClr val="FFFFFF"/>
                </a:solidFill>
                <a:latin typeface="Franklin Gothic Book"/>
                <a:cs typeface="Franklin Gothic Book"/>
              </a:rPr>
              <a:t>able</a:t>
            </a:r>
            <a:r>
              <a:rPr sz="1700" spc="-20" dirty="0">
                <a:solidFill>
                  <a:srgbClr val="FFFFFF"/>
                </a:solidFill>
                <a:latin typeface="Franklin Gothic Book"/>
                <a:cs typeface="Franklin Gothic Book"/>
              </a:rPr>
              <a:t> </a:t>
            </a:r>
            <a:r>
              <a:rPr sz="1700" dirty="0">
                <a:solidFill>
                  <a:srgbClr val="FFFFFF"/>
                </a:solidFill>
                <a:latin typeface="Franklin Gothic Book"/>
                <a:cs typeface="Franklin Gothic Book"/>
              </a:rPr>
              <a:t>energy</a:t>
            </a:r>
            <a:r>
              <a:rPr sz="1700" spc="-20" dirty="0">
                <a:solidFill>
                  <a:srgbClr val="FFFFFF"/>
                </a:solidFill>
                <a:latin typeface="Franklin Gothic Book"/>
                <a:cs typeface="Franklin Gothic Book"/>
              </a:rPr>
              <a:t> </a:t>
            </a:r>
            <a:r>
              <a:rPr sz="1700" dirty="0">
                <a:solidFill>
                  <a:srgbClr val="FFFFFF"/>
                </a:solidFill>
                <a:latin typeface="Franklin Gothic Book"/>
                <a:cs typeface="Franklin Gothic Book"/>
              </a:rPr>
              <a:t>cre</a:t>
            </a:r>
            <a:r>
              <a:rPr sz="1700" spc="-10" dirty="0">
                <a:solidFill>
                  <a:srgbClr val="FFFFFF"/>
                </a:solidFill>
                <a:latin typeface="Franklin Gothic Book"/>
                <a:cs typeface="Franklin Gothic Book"/>
              </a:rPr>
              <a:t>d</a:t>
            </a:r>
            <a:r>
              <a:rPr sz="1700" dirty="0">
                <a:solidFill>
                  <a:srgbClr val="FFFFFF"/>
                </a:solidFill>
                <a:latin typeface="Franklin Gothic Book"/>
                <a:cs typeface="Franklin Gothic Book"/>
              </a:rPr>
              <a:t>it</a:t>
            </a:r>
            <a:r>
              <a:rPr sz="1700" spc="-15" dirty="0">
                <a:solidFill>
                  <a:srgbClr val="FFFFFF"/>
                </a:solidFill>
                <a:latin typeface="Franklin Gothic Book"/>
                <a:cs typeface="Franklin Gothic Book"/>
              </a:rPr>
              <a:t> </a:t>
            </a:r>
            <a:r>
              <a:rPr sz="1700" spc="-5" dirty="0">
                <a:solidFill>
                  <a:srgbClr val="FFFFFF"/>
                </a:solidFill>
                <a:latin typeface="Franklin Gothic Book"/>
                <a:cs typeface="Franklin Gothic Book"/>
              </a:rPr>
              <a:t>p</a:t>
            </a:r>
            <a:r>
              <a:rPr sz="1700" spc="-35" dirty="0">
                <a:solidFill>
                  <a:srgbClr val="FFFFFF"/>
                </a:solidFill>
                <a:latin typeface="Franklin Gothic Book"/>
                <a:cs typeface="Franklin Gothic Book"/>
              </a:rPr>
              <a:t>r</a:t>
            </a:r>
            <a:r>
              <a:rPr sz="1700" dirty="0">
                <a:solidFill>
                  <a:srgbClr val="FFFFFF"/>
                </a:solidFill>
                <a:latin typeface="Franklin Gothic Book"/>
                <a:cs typeface="Franklin Gothic Book"/>
              </a:rPr>
              <a:t>ogra</a:t>
            </a:r>
            <a:r>
              <a:rPr sz="1700" spc="-10" dirty="0">
                <a:solidFill>
                  <a:srgbClr val="FFFFFF"/>
                </a:solidFill>
                <a:latin typeface="Franklin Gothic Book"/>
                <a:cs typeface="Franklin Gothic Book"/>
              </a:rPr>
              <a:t>m</a:t>
            </a:r>
            <a:r>
              <a:rPr sz="1700" dirty="0">
                <a:solidFill>
                  <a:srgbClr val="FFFFFF"/>
                </a:solidFill>
                <a:latin typeface="Franklin Gothic Book"/>
                <a:cs typeface="Franklin Gothic Book"/>
              </a:rPr>
              <a:t>s</a:t>
            </a:r>
            <a:endParaRPr sz="1700">
              <a:latin typeface="Franklin Gothic Book"/>
              <a:cs typeface="Franklin Gothic Book"/>
            </a:endParaRPr>
          </a:p>
          <a:p>
            <a:pPr marL="15875">
              <a:lnSpc>
                <a:spcPts val="1885"/>
              </a:lnSpc>
            </a:pPr>
            <a:r>
              <a:rPr sz="1700" dirty="0">
                <a:solidFill>
                  <a:srgbClr val="FFFFFF"/>
                </a:solidFill>
                <a:latin typeface="Franklin Gothic Book"/>
                <a:cs typeface="Franklin Gothic Book"/>
              </a:rPr>
              <a:t>that</a:t>
            </a:r>
            <a:r>
              <a:rPr sz="1700" spc="-15" dirty="0">
                <a:solidFill>
                  <a:srgbClr val="FFFFFF"/>
                </a:solidFill>
                <a:latin typeface="Franklin Gothic Book"/>
                <a:cs typeface="Franklin Gothic Book"/>
              </a:rPr>
              <a:t> </a:t>
            </a:r>
            <a:r>
              <a:rPr sz="1700" spc="-25" dirty="0">
                <a:solidFill>
                  <a:srgbClr val="FFFFFF"/>
                </a:solidFill>
                <a:latin typeface="Franklin Gothic Book"/>
                <a:cs typeface="Franklin Gothic Book"/>
              </a:rPr>
              <a:t>e</a:t>
            </a:r>
            <a:r>
              <a:rPr sz="1700" dirty="0">
                <a:solidFill>
                  <a:srgbClr val="FFFFFF"/>
                </a:solidFill>
                <a:latin typeface="Franklin Gothic Book"/>
                <a:cs typeface="Franklin Gothic Book"/>
              </a:rPr>
              <a:t>xist</a:t>
            </a:r>
            <a:r>
              <a:rPr sz="1700" spc="-15" dirty="0">
                <a:solidFill>
                  <a:srgbClr val="FFFFFF"/>
                </a:solidFill>
                <a:latin typeface="Franklin Gothic Book"/>
                <a:cs typeface="Franklin Gothic Book"/>
              </a:rPr>
              <a:t> </a:t>
            </a:r>
            <a:r>
              <a:rPr sz="1700" dirty="0">
                <a:solidFill>
                  <a:srgbClr val="FFFFFF"/>
                </a:solidFill>
                <a:latin typeface="Franklin Gothic Book"/>
                <a:cs typeface="Franklin Gothic Book"/>
              </a:rPr>
              <a:t>in</a:t>
            </a:r>
            <a:r>
              <a:rPr sz="1700" spc="-20" dirty="0">
                <a:solidFill>
                  <a:srgbClr val="FFFFFF"/>
                </a:solidFill>
                <a:latin typeface="Franklin Gothic Book"/>
                <a:cs typeface="Franklin Gothic Book"/>
              </a:rPr>
              <a:t> </a:t>
            </a:r>
            <a:r>
              <a:rPr sz="1700" dirty="0">
                <a:solidFill>
                  <a:srgbClr val="FFFFFF"/>
                </a:solidFill>
                <a:latin typeface="Franklin Gothic Book"/>
                <a:cs typeface="Franklin Gothic Book"/>
              </a:rPr>
              <a:t>the major</a:t>
            </a:r>
            <a:r>
              <a:rPr sz="1700" spc="5" dirty="0">
                <a:solidFill>
                  <a:srgbClr val="FFFFFF"/>
                </a:solidFill>
                <a:latin typeface="Franklin Gothic Book"/>
                <a:cs typeface="Franklin Gothic Book"/>
              </a:rPr>
              <a:t>i</a:t>
            </a:r>
            <a:r>
              <a:rPr sz="1700" dirty="0">
                <a:solidFill>
                  <a:srgbClr val="FFFFFF"/>
                </a:solidFill>
                <a:latin typeface="Franklin Gothic Book"/>
                <a:cs typeface="Franklin Gothic Book"/>
              </a:rPr>
              <a:t>ty</a:t>
            </a:r>
            <a:r>
              <a:rPr sz="1700" spc="-40" dirty="0">
                <a:solidFill>
                  <a:srgbClr val="FFFFFF"/>
                </a:solidFill>
                <a:latin typeface="Franklin Gothic Book"/>
                <a:cs typeface="Franklin Gothic Book"/>
              </a:rPr>
              <a:t> </a:t>
            </a:r>
            <a:r>
              <a:rPr sz="1700" dirty="0">
                <a:solidFill>
                  <a:srgbClr val="FFFFFF"/>
                </a:solidFill>
                <a:latin typeface="Franklin Gothic Book"/>
                <a:cs typeface="Franklin Gothic Book"/>
              </a:rPr>
              <a:t>of</a:t>
            </a:r>
            <a:r>
              <a:rPr sz="1700" spc="-15" dirty="0">
                <a:solidFill>
                  <a:srgbClr val="FFFFFF"/>
                </a:solidFill>
                <a:latin typeface="Franklin Gothic Book"/>
                <a:cs typeface="Franklin Gothic Book"/>
              </a:rPr>
              <a:t> </a:t>
            </a:r>
            <a:r>
              <a:rPr sz="1700" dirty="0">
                <a:solidFill>
                  <a:srgbClr val="FFFFFF"/>
                </a:solidFill>
                <a:latin typeface="Franklin Gothic Book"/>
                <a:cs typeface="Franklin Gothic Book"/>
              </a:rPr>
              <a:t>sta</a:t>
            </a:r>
            <a:r>
              <a:rPr sz="1700" spc="-25" dirty="0">
                <a:solidFill>
                  <a:srgbClr val="FFFFFF"/>
                </a:solidFill>
                <a:latin typeface="Franklin Gothic Book"/>
                <a:cs typeface="Franklin Gothic Book"/>
              </a:rPr>
              <a:t>t</a:t>
            </a:r>
            <a:r>
              <a:rPr sz="1700" dirty="0">
                <a:solidFill>
                  <a:srgbClr val="FFFFFF"/>
                </a:solidFill>
                <a:latin typeface="Franklin Gothic Book"/>
                <a:cs typeface="Franklin Gothic Book"/>
              </a:rPr>
              <a:t>es</a:t>
            </a:r>
            <a:endParaRPr sz="1700">
              <a:latin typeface="Franklin Gothic Book"/>
              <a:cs typeface="Franklin Gothic Book"/>
            </a:endParaRPr>
          </a:p>
          <a:p>
            <a:pPr marL="187960" marR="884555" indent="-172085">
              <a:lnSpc>
                <a:spcPts val="1739"/>
              </a:lnSpc>
              <a:spcBef>
                <a:spcPts val="680"/>
              </a:spcBef>
              <a:buClr>
                <a:srgbClr val="FFFFFF"/>
              </a:buClr>
              <a:buFont typeface="Franklin Gothic Book"/>
              <a:buChar char="•"/>
              <a:tabLst>
                <a:tab pos="188595" algn="l"/>
              </a:tabLst>
            </a:pPr>
            <a:r>
              <a:rPr sz="1700" spc="-5" dirty="0">
                <a:solidFill>
                  <a:srgbClr val="FFFFFF"/>
                </a:solidFill>
                <a:latin typeface="Franklin Gothic Book"/>
                <a:cs typeface="Franklin Gothic Book"/>
              </a:rPr>
              <a:t>B</a:t>
            </a:r>
            <a:r>
              <a:rPr sz="1700" spc="-10" dirty="0">
                <a:solidFill>
                  <a:srgbClr val="FFFFFF"/>
                </a:solidFill>
                <a:latin typeface="Franklin Gothic Book"/>
                <a:cs typeface="Franklin Gothic Book"/>
              </a:rPr>
              <a:t>o</a:t>
            </a:r>
            <a:r>
              <a:rPr sz="1700" dirty="0">
                <a:solidFill>
                  <a:srgbClr val="FFFFFF"/>
                </a:solidFill>
                <a:latin typeface="Franklin Gothic Book"/>
                <a:cs typeface="Franklin Gothic Book"/>
              </a:rPr>
              <a:t>th</a:t>
            </a:r>
            <a:r>
              <a:rPr sz="1700" spc="-15" dirty="0">
                <a:solidFill>
                  <a:srgbClr val="FFFFFF"/>
                </a:solidFill>
                <a:latin typeface="Franklin Gothic Book"/>
                <a:cs typeface="Franklin Gothic Book"/>
              </a:rPr>
              <a:t> </a:t>
            </a:r>
            <a:r>
              <a:rPr sz="1700" dirty="0">
                <a:solidFill>
                  <a:srgbClr val="FFFFFF"/>
                </a:solidFill>
                <a:latin typeface="Franklin Gothic Book"/>
                <a:cs typeface="Franklin Gothic Book"/>
              </a:rPr>
              <a:t>cre</a:t>
            </a:r>
            <a:r>
              <a:rPr sz="1700" spc="-10" dirty="0">
                <a:solidFill>
                  <a:srgbClr val="FFFFFF"/>
                </a:solidFill>
                <a:latin typeface="Franklin Gothic Book"/>
                <a:cs typeface="Franklin Gothic Book"/>
              </a:rPr>
              <a:t>d</a:t>
            </a:r>
            <a:r>
              <a:rPr sz="1700" dirty="0">
                <a:solidFill>
                  <a:srgbClr val="FFFFFF"/>
                </a:solidFill>
                <a:latin typeface="Franklin Gothic Book"/>
                <a:cs typeface="Franklin Gothic Book"/>
              </a:rPr>
              <a:t>its</a:t>
            </a:r>
            <a:r>
              <a:rPr sz="1700" spc="-15" dirty="0">
                <a:solidFill>
                  <a:srgbClr val="FFFFFF"/>
                </a:solidFill>
                <a:latin typeface="Franklin Gothic Book"/>
                <a:cs typeface="Franklin Gothic Book"/>
              </a:rPr>
              <a:t> </a:t>
            </a:r>
            <a:r>
              <a:rPr sz="1700" dirty="0">
                <a:solidFill>
                  <a:srgbClr val="FFFFFF"/>
                </a:solidFill>
                <a:latin typeface="Franklin Gothic Book"/>
                <a:cs typeface="Franklin Gothic Book"/>
              </a:rPr>
              <a:t>are</a:t>
            </a:r>
            <a:r>
              <a:rPr sz="1700" spc="-20" dirty="0">
                <a:solidFill>
                  <a:srgbClr val="FFFFFF"/>
                </a:solidFill>
                <a:latin typeface="Franklin Gothic Book"/>
                <a:cs typeface="Franklin Gothic Book"/>
              </a:rPr>
              <a:t> </a:t>
            </a:r>
            <a:r>
              <a:rPr sz="1700" spc="-35" dirty="0">
                <a:solidFill>
                  <a:srgbClr val="FFFFFF"/>
                </a:solidFill>
                <a:latin typeface="Franklin Gothic Book"/>
                <a:cs typeface="Franklin Gothic Book"/>
              </a:rPr>
              <a:t>f</a:t>
            </a:r>
            <a:r>
              <a:rPr sz="1700" dirty="0">
                <a:solidFill>
                  <a:srgbClr val="FFFFFF"/>
                </a:solidFill>
                <a:latin typeface="Franklin Gothic Book"/>
                <a:cs typeface="Franklin Gothic Book"/>
              </a:rPr>
              <a:t>or</a:t>
            </a:r>
            <a:r>
              <a:rPr sz="1700" spc="-15" dirty="0">
                <a:solidFill>
                  <a:srgbClr val="FFFFFF"/>
                </a:solidFill>
                <a:latin typeface="Franklin Gothic Book"/>
                <a:cs typeface="Franklin Gothic Book"/>
              </a:rPr>
              <a:t> </a:t>
            </a:r>
            <a:r>
              <a:rPr sz="1700" dirty="0">
                <a:solidFill>
                  <a:srgbClr val="FFFFFF"/>
                </a:solidFill>
                <a:latin typeface="Franklin Gothic Book"/>
                <a:cs typeface="Franklin Gothic Book"/>
              </a:rPr>
              <a:t>e</a:t>
            </a:r>
            <a:r>
              <a:rPr sz="1700" spc="-40" dirty="0">
                <a:solidFill>
                  <a:srgbClr val="FFFFFF"/>
                </a:solidFill>
                <a:latin typeface="Franklin Gothic Book"/>
                <a:cs typeface="Franklin Gothic Book"/>
              </a:rPr>
              <a:t>n</a:t>
            </a:r>
            <a:r>
              <a:rPr sz="1700" spc="-5" dirty="0">
                <a:solidFill>
                  <a:srgbClr val="FFFFFF"/>
                </a:solidFill>
                <a:latin typeface="Franklin Gothic Book"/>
                <a:cs typeface="Franklin Gothic Book"/>
              </a:rPr>
              <a:t>v</a:t>
            </a:r>
            <a:r>
              <a:rPr sz="1700" dirty="0">
                <a:solidFill>
                  <a:srgbClr val="FFFFFF"/>
                </a:solidFill>
                <a:latin typeface="Franklin Gothic Book"/>
                <a:cs typeface="Franklin Gothic Book"/>
              </a:rPr>
              <a:t>i</a:t>
            </a:r>
            <a:r>
              <a:rPr sz="1700" spc="-35" dirty="0">
                <a:solidFill>
                  <a:srgbClr val="FFFFFF"/>
                </a:solidFill>
                <a:latin typeface="Franklin Gothic Book"/>
                <a:cs typeface="Franklin Gothic Book"/>
              </a:rPr>
              <a:t>r</a:t>
            </a:r>
            <a:r>
              <a:rPr sz="1700" dirty="0">
                <a:solidFill>
                  <a:srgbClr val="FFFFFF"/>
                </a:solidFill>
                <a:latin typeface="Franklin Gothic Book"/>
                <a:cs typeface="Franklin Gothic Book"/>
              </a:rPr>
              <a:t>onmental</a:t>
            </a:r>
            <a:r>
              <a:rPr sz="1700" spc="-40" dirty="0">
                <a:solidFill>
                  <a:srgbClr val="FFFFFF"/>
                </a:solidFill>
                <a:latin typeface="Franklin Gothic Book"/>
                <a:cs typeface="Franklin Gothic Book"/>
              </a:rPr>
              <a:t> </a:t>
            </a:r>
            <a:r>
              <a:rPr sz="1700" dirty="0">
                <a:solidFill>
                  <a:srgbClr val="FFFFFF"/>
                </a:solidFill>
                <a:latin typeface="Franklin Gothic Book"/>
                <a:cs typeface="Franklin Gothic Book"/>
              </a:rPr>
              <a:t>att</a:t>
            </a:r>
            <a:r>
              <a:rPr sz="1700" spc="5" dirty="0">
                <a:solidFill>
                  <a:srgbClr val="FFFFFF"/>
                </a:solidFill>
                <a:latin typeface="Franklin Gothic Book"/>
                <a:cs typeface="Franklin Gothic Book"/>
              </a:rPr>
              <a:t>r</a:t>
            </a:r>
            <a:r>
              <a:rPr sz="1700" dirty="0">
                <a:solidFill>
                  <a:srgbClr val="FFFFFF"/>
                </a:solidFill>
                <a:latin typeface="Franklin Gothic Book"/>
                <a:cs typeface="Franklin Gothic Book"/>
              </a:rPr>
              <a:t>i</a:t>
            </a:r>
            <a:r>
              <a:rPr sz="1700" spc="-5" dirty="0">
                <a:solidFill>
                  <a:srgbClr val="FFFFFF"/>
                </a:solidFill>
                <a:latin typeface="Franklin Gothic Book"/>
                <a:cs typeface="Franklin Gothic Book"/>
              </a:rPr>
              <a:t>bu</a:t>
            </a:r>
            <a:r>
              <a:rPr sz="1700" spc="-25" dirty="0">
                <a:solidFill>
                  <a:srgbClr val="FFFFFF"/>
                </a:solidFill>
                <a:latin typeface="Franklin Gothic Book"/>
                <a:cs typeface="Franklin Gothic Book"/>
              </a:rPr>
              <a:t>t</a:t>
            </a:r>
            <a:r>
              <a:rPr sz="1700" dirty="0">
                <a:solidFill>
                  <a:srgbClr val="FFFFFF"/>
                </a:solidFill>
                <a:latin typeface="Franklin Gothic Book"/>
                <a:cs typeface="Franklin Gothic Book"/>
              </a:rPr>
              <a:t>es</a:t>
            </a:r>
            <a:r>
              <a:rPr sz="1700" spc="-45" dirty="0">
                <a:solidFill>
                  <a:srgbClr val="FFFFFF"/>
                </a:solidFill>
                <a:latin typeface="Franklin Gothic Book"/>
                <a:cs typeface="Franklin Gothic Book"/>
              </a:rPr>
              <a:t> </a:t>
            </a:r>
            <a:r>
              <a:rPr sz="1700" spc="-20" dirty="0">
                <a:solidFill>
                  <a:srgbClr val="FFFFFF"/>
                </a:solidFill>
                <a:latin typeface="Franklin Gothic Book"/>
                <a:cs typeface="Franklin Gothic Book"/>
              </a:rPr>
              <a:t>t</a:t>
            </a:r>
            <a:r>
              <a:rPr sz="1700" dirty="0">
                <a:solidFill>
                  <a:srgbClr val="FFFFFF"/>
                </a:solidFill>
                <a:latin typeface="Franklin Gothic Book"/>
                <a:cs typeface="Franklin Gothic Book"/>
              </a:rPr>
              <a:t>o</a:t>
            </a:r>
            <a:r>
              <a:rPr sz="1700" spc="-15" dirty="0">
                <a:solidFill>
                  <a:srgbClr val="FFFFFF"/>
                </a:solidFill>
                <a:latin typeface="Franklin Gothic Book"/>
                <a:cs typeface="Franklin Gothic Book"/>
              </a:rPr>
              <a:t> </a:t>
            </a:r>
            <a:r>
              <a:rPr sz="1700" dirty="0">
                <a:solidFill>
                  <a:srgbClr val="FFFFFF"/>
                </a:solidFill>
                <a:latin typeface="Franklin Gothic Book"/>
                <a:cs typeface="Franklin Gothic Book"/>
              </a:rPr>
              <a:t>me</a:t>
            </a:r>
            <a:r>
              <a:rPr sz="1700" spc="-15" dirty="0">
                <a:solidFill>
                  <a:srgbClr val="FFFFFF"/>
                </a:solidFill>
                <a:latin typeface="Franklin Gothic Book"/>
                <a:cs typeface="Franklin Gothic Book"/>
              </a:rPr>
              <a:t>e</a:t>
            </a:r>
            <a:r>
              <a:rPr sz="1700" dirty="0">
                <a:solidFill>
                  <a:srgbClr val="FFFFFF"/>
                </a:solidFill>
                <a:latin typeface="Franklin Gothic Book"/>
                <a:cs typeface="Franklin Gothic Book"/>
              </a:rPr>
              <a:t>t a</a:t>
            </a:r>
            <a:r>
              <a:rPr sz="1700" spc="-10" dirty="0">
                <a:solidFill>
                  <a:srgbClr val="FFFFFF"/>
                </a:solidFill>
                <a:latin typeface="Franklin Gothic Book"/>
                <a:cs typeface="Franklin Gothic Book"/>
              </a:rPr>
              <a:t> </a:t>
            </a:r>
            <a:r>
              <a:rPr sz="1700" dirty="0">
                <a:solidFill>
                  <a:srgbClr val="FFFFFF"/>
                </a:solidFill>
                <a:latin typeface="Franklin Gothic Book"/>
                <a:cs typeface="Franklin Gothic Book"/>
              </a:rPr>
              <a:t>sta</a:t>
            </a:r>
            <a:r>
              <a:rPr sz="1700" spc="-20" dirty="0">
                <a:solidFill>
                  <a:srgbClr val="FFFFFF"/>
                </a:solidFill>
                <a:latin typeface="Franklin Gothic Book"/>
                <a:cs typeface="Franklin Gothic Book"/>
              </a:rPr>
              <a:t>t</a:t>
            </a:r>
            <a:r>
              <a:rPr sz="1700" dirty="0">
                <a:solidFill>
                  <a:srgbClr val="FFFFFF"/>
                </a:solidFill>
                <a:latin typeface="Franklin Gothic Book"/>
                <a:cs typeface="Franklin Gothic Book"/>
              </a:rPr>
              <a:t>e e</a:t>
            </a:r>
            <a:r>
              <a:rPr sz="1700" spc="-40" dirty="0">
                <a:solidFill>
                  <a:srgbClr val="FFFFFF"/>
                </a:solidFill>
                <a:latin typeface="Franklin Gothic Book"/>
                <a:cs typeface="Franklin Gothic Book"/>
              </a:rPr>
              <a:t>n</a:t>
            </a:r>
            <a:r>
              <a:rPr sz="1700" spc="-5" dirty="0">
                <a:solidFill>
                  <a:srgbClr val="FFFFFF"/>
                </a:solidFill>
                <a:latin typeface="Franklin Gothic Book"/>
                <a:cs typeface="Franklin Gothic Book"/>
              </a:rPr>
              <a:t>v</a:t>
            </a:r>
            <a:r>
              <a:rPr sz="1700" dirty="0">
                <a:solidFill>
                  <a:srgbClr val="FFFFFF"/>
                </a:solidFill>
                <a:latin typeface="Franklin Gothic Book"/>
                <a:cs typeface="Franklin Gothic Book"/>
              </a:rPr>
              <a:t>i</a:t>
            </a:r>
            <a:r>
              <a:rPr sz="1700" spc="-35" dirty="0">
                <a:solidFill>
                  <a:srgbClr val="FFFFFF"/>
                </a:solidFill>
                <a:latin typeface="Franklin Gothic Book"/>
                <a:cs typeface="Franklin Gothic Book"/>
              </a:rPr>
              <a:t>r</a:t>
            </a:r>
            <a:r>
              <a:rPr sz="1700" dirty="0">
                <a:solidFill>
                  <a:srgbClr val="FFFFFF"/>
                </a:solidFill>
                <a:latin typeface="Franklin Gothic Book"/>
                <a:cs typeface="Franklin Gothic Book"/>
              </a:rPr>
              <a:t>onmental</a:t>
            </a:r>
            <a:r>
              <a:rPr sz="1700" spc="-40" dirty="0">
                <a:solidFill>
                  <a:srgbClr val="FFFFFF"/>
                </a:solidFill>
                <a:latin typeface="Franklin Gothic Book"/>
                <a:cs typeface="Franklin Gothic Book"/>
              </a:rPr>
              <a:t> </a:t>
            </a:r>
            <a:r>
              <a:rPr sz="1700" spc="-5" dirty="0">
                <a:solidFill>
                  <a:srgbClr val="FFFFFF"/>
                </a:solidFill>
                <a:latin typeface="Franklin Gothic Book"/>
                <a:cs typeface="Franklin Gothic Book"/>
              </a:rPr>
              <a:t>g</a:t>
            </a:r>
            <a:r>
              <a:rPr sz="1700" dirty="0">
                <a:solidFill>
                  <a:srgbClr val="FFFFFF"/>
                </a:solidFill>
                <a:latin typeface="Franklin Gothic Book"/>
                <a:cs typeface="Franklin Gothic Book"/>
              </a:rPr>
              <a:t>oal.</a:t>
            </a:r>
            <a:endParaRPr sz="1700">
              <a:latin typeface="Franklin Gothic Book"/>
              <a:cs typeface="Franklin Gothic Book"/>
            </a:endParaRPr>
          </a:p>
          <a:p>
            <a:pPr marL="187960" marR="76200" indent="-172085">
              <a:lnSpc>
                <a:spcPts val="1739"/>
              </a:lnSpc>
              <a:spcBef>
                <a:spcPts val="275"/>
              </a:spcBef>
              <a:buClr>
                <a:srgbClr val="FFFFFF"/>
              </a:buClr>
              <a:buFont typeface="Franklin Gothic Book"/>
              <a:buChar char="•"/>
              <a:tabLst>
                <a:tab pos="188595" algn="l"/>
              </a:tabLst>
            </a:pPr>
            <a:r>
              <a:rPr sz="1700" spc="-5" dirty="0">
                <a:solidFill>
                  <a:srgbClr val="FFFFFF"/>
                </a:solidFill>
                <a:latin typeface="Franklin Gothic Book"/>
                <a:cs typeface="Franklin Gothic Book"/>
              </a:rPr>
              <a:t>B</a:t>
            </a:r>
            <a:r>
              <a:rPr sz="1700" spc="-10" dirty="0">
                <a:solidFill>
                  <a:srgbClr val="FFFFFF"/>
                </a:solidFill>
                <a:latin typeface="Franklin Gothic Book"/>
                <a:cs typeface="Franklin Gothic Book"/>
              </a:rPr>
              <a:t>o</a:t>
            </a:r>
            <a:r>
              <a:rPr sz="1700" dirty="0">
                <a:solidFill>
                  <a:srgbClr val="FFFFFF"/>
                </a:solidFill>
                <a:latin typeface="Franklin Gothic Book"/>
                <a:cs typeface="Franklin Gothic Book"/>
              </a:rPr>
              <a:t>th</a:t>
            </a:r>
            <a:r>
              <a:rPr sz="1700" spc="-15" dirty="0">
                <a:solidFill>
                  <a:srgbClr val="FFFFFF"/>
                </a:solidFill>
                <a:latin typeface="Franklin Gothic Book"/>
                <a:cs typeface="Franklin Gothic Book"/>
              </a:rPr>
              <a:t> </a:t>
            </a:r>
            <a:r>
              <a:rPr sz="1700" dirty="0">
                <a:solidFill>
                  <a:srgbClr val="FFFFFF"/>
                </a:solidFill>
                <a:latin typeface="Franklin Gothic Book"/>
                <a:cs typeface="Franklin Gothic Book"/>
              </a:rPr>
              <a:t>RECs</a:t>
            </a:r>
            <a:r>
              <a:rPr sz="1700" spc="-20" dirty="0">
                <a:solidFill>
                  <a:srgbClr val="FFFFFF"/>
                </a:solidFill>
                <a:latin typeface="Franklin Gothic Book"/>
                <a:cs typeface="Franklin Gothic Book"/>
              </a:rPr>
              <a:t> </a:t>
            </a:r>
            <a:r>
              <a:rPr sz="1700" dirty="0">
                <a:solidFill>
                  <a:srgbClr val="FFFFFF"/>
                </a:solidFill>
                <a:latin typeface="Franklin Gothic Book"/>
                <a:cs typeface="Franklin Gothic Book"/>
              </a:rPr>
              <a:t>and</a:t>
            </a:r>
            <a:r>
              <a:rPr sz="1700" spc="-5" dirty="0">
                <a:solidFill>
                  <a:srgbClr val="FFFFFF"/>
                </a:solidFill>
                <a:latin typeface="Franklin Gothic Book"/>
                <a:cs typeface="Franklin Gothic Book"/>
              </a:rPr>
              <a:t> </a:t>
            </a:r>
            <a:r>
              <a:rPr sz="1700" dirty="0">
                <a:solidFill>
                  <a:srgbClr val="FFFFFF"/>
                </a:solidFill>
                <a:latin typeface="Franklin Gothic Book"/>
                <a:cs typeface="Franklin Gothic Book"/>
              </a:rPr>
              <a:t>ZECs</a:t>
            </a:r>
            <a:r>
              <a:rPr sz="1700" spc="-20" dirty="0">
                <a:solidFill>
                  <a:srgbClr val="FFFFFF"/>
                </a:solidFill>
                <a:latin typeface="Franklin Gothic Book"/>
                <a:cs typeface="Franklin Gothic Book"/>
              </a:rPr>
              <a:t> </a:t>
            </a:r>
            <a:r>
              <a:rPr sz="1700" dirty="0">
                <a:solidFill>
                  <a:srgbClr val="FFFFFF"/>
                </a:solidFill>
                <a:latin typeface="Franklin Gothic Book"/>
                <a:cs typeface="Franklin Gothic Book"/>
              </a:rPr>
              <a:t>are</a:t>
            </a:r>
            <a:r>
              <a:rPr sz="1700" spc="-5" dirty="0">
                <a:solidFill>
                  <a:srgbClr val="FFFFFF"/>
                </a:solidFill>
                <a:latin typeface="Franklin Gothic Book"/>
                <a:cs typeface="Franklin Gothic Book"/>
              </a:rPr>
              <a:t> </a:t>
            </a:r>
            <a:r>
              <a:rPr sz="1700" dirty="0">
                <a:solidFill>
                  <a:srgbClr val="FFFFFF"/>
                </a:solidFill>
                <a:latin typeface="Franklin Gothic Book"/>
                <a:cs typeface="Franklin Gothic Book"/>
              </a:rPr>
              <a:t>cre</a:t>
            </a:r>
            <a:r>
              <a:rPr sz="1700" spc="-10" dirty="0">
                <a:solidFill>
                  <a:srgbClr val="FFFFFF"/>
                </a:solidFill>
                <a:latin typeface="Franklin Gothic Book"/>
                <a:cs typeface="Franklin Gothic Book"/>
              </a:rPr>
              <a:t>d</a:t>
            </a:r>
            <a:r>
              <a:rPr sz="1700" dirty="0">
                <a:solidFill>
                  <a:srgbClr val="FFFFFF"/>
                </a:solidFill>
                <a:latin typeface="Franklin Gothic Book"/>
                <a:cs typeface="Franklin Gothic Book"/>
              </a:rPr>
              <a:t>its</a:t>
            </a:r>
            <a:r>
              <a:rPr sz="1700" spc="-15" dirty="0">
                <a:solidFill>
                  <a:srgbClr val="FFFFFF"/>
                </a:solidFill>
                <a:latin typeface="Franklin Gothic Book"/>
                <a:cs typeface="Franklin Gothic Book"/>
              </a:rPr>
              <a:t> </a:t>
            </a:r>
            <a:r>
              <a:rPr sz="1700" dirty="0">
                <a:solidFill>
                  <a:srgbClr val="FFFFFF"/>
                </a:solidFill>
                <a:latin typeface="Franklin Gothic Book"/>
                <a:cs typeface="Franklin Gothic Book"/>
              </a:rPr>
              <a:t>ce</a:t>
            </a:r>
            <a:r>
              <a:rPr sz="1700" spc="55" dirty="0">
                <a:solidFill>
                  <a:srgbClr val="FFFFFF"/>
                </a:solidFill>
                <a:latin typeface="Franklin Gothic Book"/>
                <a:cs typeface="Franklin Gothic Book"/>
              </a:rPr>
              <a:t>r</a:t>
            </a:r>
            <a:r>
              <a:rPr sz="1700" dirty="0">
                <a:solidFill>
                  <a:srgbClr val="FFFFFF"/>
                </a:solidFill>
                <a:latin typeface="Franklin Gothic Book"/>
                <a:cs typeface="Franklin Gothic Book"/>
              </a:rPr>
              <a:t>t</a:t>
            </a:r>
            <a:r>
              <a:rPr sz="1700" spc="5" dirty="0">
                <a:solidFill>
                  <a:srgbClr val="FFFFFF"/>
                </a:solidFill>
                <a:latin typeface="Franklin Gothic Book"/>
                <a:cs typeface="Franklin Gothic Book"/>
              </a:rPr>
              <a:t>i</a:t>
            </a:r>
            <a:r>
              <a:rPr sz="1700" dirty="0">
                <a:solidFill>
                  <a:srgbClr val="FFFFFF"/>
                </a:solidFill>
                <a:latin typeface="Franklin Gothic Book"/>
                <a:cs typeface="Franklin Gothic Book"/>
              </a:rPr>
              <a:t>fying</a:t>
            </a:r>
            <a:r>
              <a:rPr sz="1700" spc="-40" dirty="0">
                <a:solidFill>
                  <a:srgbClr val="FFFFFF"/>
                </a:solidFill>
                <a:latin typeface="Franklin Gothic Book"/>
                <a:cs typeface="Franklin Gothic Book"/>
              </a:rPr>
              <a:t> </a:t>
            </a:r>
            <a:r>
              <a:rPr sz="1700" dirty="0">
                <a:solidFill>
                  <a:srgbClr val="FFFFFF"/>
                </a:solidFill>
                <a:latin typeface="Franklin Gothic Book"/>
                <a:cs typeface="Franklin Gothic Book"/>
              </a:rPr>
              <a:t>t</a:t>
            </a:r>
            <a:r>
              <a:rPr sz="1700" spc="5" dirty="0">
                <a:solidFill>
                  <a:srgbClr val="FFFFFF"/>
                </a:solidFill>
                <a:latin typeface="Franklin Gothic Book"/>
                <a:cs typeface="Franklin Gothic Book"/>
              </a:rPr>
              <a:t>h</a:t>
            </a:r>
            <a:r>
              <a:rPr sz="1700" dirty="0">
                <a:solidFill>
                  <a:srgbClr val="FFFFFF"/>
                </a:solidFill>
                <a:latin typeface="Franklin Gothic Book"/>
                <a:cs typeface="Franklin Gothic Book"/>
              </a:rPr>
              <a:t>at</a:t>
            </a:r>
            <a:r>
              <a:rPr sz="1700" spc="-20" dirty="0">
                <a:solidFill>
                  <a:srgbClr val="FFFFFF"/>
                </a:solidFill>
                <a:latin typeface="Franklin Gothic Book"/>
                <a:cs typeface="Franklin Gothic Book"/>
              </a:rPr>
              <a:t> </a:t>
            </a:r>
            <a:r>
              <a:rPr sz="1700" dirty="0">
                <a:solidFill>
                  <a:srgbClr val="FFFFFF"/>
                </a:solidFill>
                <a:latin typeface="Franklin Gothic Book"/>
                <a:cs typeface="Franklin Gothic Book"/>
              </a:rPr>
              <a:t>electricity</a:t>
            </a:r>
            <a:r>
              <a:rPr sz="1700" spc="-45" dirty="0">
                <a:solidFill>
                  <a:srgbClr val="FFFFFF"/>
                </a:solidFill>
                <a:latin typeface="Franklin Gothic Book"/>
                <a:cs typeface="Franklin Gothic Book"/>
              </a:rPr>
              <a:t> </a:t>
            </a:r>
            <a:r>
              <a:rPr sz="1700" spc="-30" dirty="0">
                <a:solidFill>
                  <a:srgbClr val="FFFFFF"/>
                </a:solidFill>
                <a:latin typeface="Franklin Gothic Book"/>
                <a:cs typeface="Franklin Gothic Book"/>
              </a:rPr>
              <a:t>w</a:t>
            </a:r>
            <a:r>
              <a:rPr sz="1700" dirty="0">
                <a:solidFill>
                  <a:srgbClr val="FFFFFF"/>
                </a:solidFill>
                <a:latin typeface="Franklin Gothic Book"/>
                <a:cs typeface="Franklin Gothic Book"/>
              </a:rPr>
              <a:t>as</a:t>
            </a:r>
            <a:r>
              <a:rPr sz="1700" spc="-10" dirty="0">
                <a:solidFill>
                  <a:srgbClr val="FFFFFF"/>
                </a:solidFill>
                <a:latin typeface="Franklin Gothic Book"/>
                <a:cs typeface="Franklin Gothic Book"/>
              </a:rPr>
              <a:t> </a:t>
            </a:r>
            <a:r>
              <a:rPr sz="1700" dirty="0">
                <a:solidFill>
                  <a:srgbClr val="FFFFFF"/>
                </a:solidFill>
                <a:latin typeface="Franklin Gothic Book"/>
                <a:cs typeface="Franklin Gothic Book"/>
              </a:rPr>
              <a:t>crea</a:t>
            </a:r>
            <a:r>
              <a:rPr sz="1700" spc="-25" dirty="0">
                <a:solidFill>
                  <a:srgbClr val="FFFFFF"/>
                </a:solidFill>
                <a:latin typeface="Franklin Gothic Book"/>
                <a:cs typeface="Franklin Gothic Book"/>
              </a:rPr>
              <a:t>t</a:t>
            </a:r>
            <a:r>
              <a:rPr sz="1700" dirty="0">
                <a:solidFill>
                  <a:srgbClr val="FFFFFF"/>
                </a:solidFill>
                <a:latin typeface="Franklin Gothic Book"/>
                <a:cs typeface="Franklin Gothic Book"/>
              </a:rPr>
              <a:t>ed using</a:t>
            </a:r>
            <a:r>
              <a:rPr sz="1700" spc="-15" dirty="0">
                <a:solidFill>
                  <a:srgbClr val="FFFFFF"/>
                </a:solidFill>
                <a:latin typeface="Franklin Gothic Book"/>
                <a:cs typeface="Franklin Gothic Book"/>
              </a:rPr>
              <a:t> </a:t>
            </a:r>
            <a:r>
              <a:rPr sz="1700" dirty="0">
                <a:solidFill>
                  <a:srgbClr val="FFFFFF"/>
                </a:solidFill>
                <a:latin typeface="Franklin Gothic Book"/>
                <a:cs typeface="Franklin Gothic Book"/>
              </a:rPr>
              <a:t>emiss</a:t>
            </a:r>
            <a:r>
              <a:rPr sz="1700" spc="5" dirty="0">
                <a:solidFill>
                  <a:srgbClr val="FFFFFF"/>
                </a:solidFill>
                <a:latin typeface="Franklin Gothic Book"/>
                <a:cs typeface="Franklin Gothic Book"/>
              </a:rPr>
              <a:t>i</a:t>
            </a:r>
            <a:r>
              <a:rPr sz="1700" dirty="0">
                <a:solidFill>
                  <a:srgbClr val="FFFFFF"/>
                </a:solidFill>
                <a:latin typeface="Franklin Gothic Book"/>
                <a:cs typeface="Franklin Gothic Book"/>
              </a:rPr>
              <a:t>o</a:t>
            </a:r>
            <a:r>
              <a:rPr sz="1700" spc="10" dirty="0">
                <a:solidFill>
                  <a:srgbClr val="FFFFFF"/>
                </a:solidFill>
                <a:latin typeface="Franklin Gothic Book"/>
                <a:cs typeface="Franklin Gothic Book"/>
              </a:rPr>
              <a:t>n</a:t>
            </a:r>
            <a:r>
              <a:rPr sz="1700" spc="-10" dirty="0">
                <a:solidFill>
                  <a:srgbClr val="FFFFFF"/>
                </a:solidFill>
                <a:latin typeface="Franklin Gothic Book"/>
                <a:cs typeface="Franklin Gothic Book"/>
              </a:rPr>
              <a:t>-f</a:t>
            </a:r>
            <a:r>
              <a:rPr sz="1700" dirty="0">
                <a:solidFill>
                  <a:srgbClr val="FFFFFF"/>
                </a:solidFill>
                <a:latin typeface="Franklin Gothic Book"/>
                <a:cs typeface="Franklin Gothic Book"/>
              </a:rPr>
              <a:t>ree</a:t>
            </a:r>
            <a:r>
              <a:rPr sz="1700" spc="-40" dirty="0">
                <a:solidFill>
                  <a:srgbClr val="FFFFFF"/>
                </a:solidFill>
                <a:latin typeface="Franklin Gothic Book"/>
                <a:cs typeface="Franklin Gothic Book"/>
              </a:rPr>
              <a:t> </a:t>
            </a:r>
            <a:r>
              <a:rPr sz="1700" spc="-20" dirty="0">
                <a:solidFill>
                  <a:srgbClr val="FFFFFF"/>
                </a:solidFill>
                <a:latin typeface="Franklin Gothic Book"/>
                <a:cs typeface="Franklin Gothic Book"/>
              </a:rPr>
              <a:t>t</a:t>
            </a:r>
            <a:r>
              <a:rPr sz="1700" dirty="0">
                <a:solidFill>
                  <a:srgbClr val="FFFFFF"/>
                </a:solidFill>
                <a:latin typeface="Franklin Gothic Book"/>
                <a:cs typeface="Franklin Gothic Book"/>
              </a:rPr>
              <a:t>echnolog</a:t>
            </a:r>
            <a:r>
              <a:rPr sz="1700" spc="-75" dirty="0">
                <a:solidFill>
                  <a:srgbClr val="FFFFFF"/>
                </a:solidFill>
                <a:latin typeface="Franklin Gothic Book"/>
                <a:cs typeface="Franklin Gothic Book"/>
              </a:rPr>
              <a:t>y</a:t>
            </a:r>
            <a:r>
              <a:rPr sz="1700" dirty="0">
                <a:solidFill>
                  <a:srgbClr val="FFFFFF"/>
                </a:solidFill>
                <a:latin typeface="Franklin Gothic Book"/>
                <a:cs typeface="Franklin Gothic Book"/>
              </a:rPr>
              <a:t>.</a:t>
            </a:r>
            <a:endParaRPr sz="1700">
              <a:latin typeface="Franklin Gothic Book"/>
              <a:cs typeface="Franklin Gothic Book"/>
            </a:endParaRPr>
          </a:p>
          <a:p>
            <a:pPr>
              <a:lnSpc>
                <a:spcPct val="100000"/>
              </a:lnSpc>
            </a:pPr>
            <a:endParaRPr sz="1700">
              <a:latin typeface="Times New Roman"/>
              <a:cs typeface="Times New Roman"/>
            </a:endParaRPr>
          </a:p>
          <a:p>
            <a:pPr marL="12700" marR="60325">
              <a:lnSpc>
                <a:spcPts val="1730"/>
              </a:lnSpc>
              <a:spcBef>
                <a:spcPts val="1210"/>
              </a:spcBef>
            </a:pPr>
            <a:r>
              <a:rPr sz="1700" spc="-5" dirty="0">
                <a:solidFill>
                  <a:srgbClr val="FFFFFF"/>
                </a:solidFill>
                <a:latin typeface="Franklin Gothic Book"/>
                <a:cs typeface="Franklin Gothic Book"/>
              </a:rPr>
              <a:t>Wh</a:t>
            </a:r>
            <a:r>
              <a:rPr sz="1700" spc="5" dirty="0">
                <a:solidFill>
                  <a:srgbClr val="FFFFFF"/>
                </a:solidFill>
                <a:latin typeface="Franklin Gothic Book"/>
                <a:cs typeface="Franklin Gothic Book"/>
              </a:rPr>
              <a:t>i</a:t>
            </a:r>
            <a:r>
              <a:rPr sz="1700" dirty="0">
                <a:solidFill>
                  <a:srgbClr val="FFFFFF"/>
                </a:solidFill>
                <a:latin typeface="Franklin Gothic Book"/>
                <a:cs typeface="Franklin Gothic Book"/>
              </a:rPr>
              <a:t>le</a:t>
            </a:r>
            <a:r>
              <a:rPr sz="1700" spc="-15" dirty="0">
                <a:solidFill>
                  <a:srgbClr val="FFFFFF"/>
                </a:solidFill>
                <a:latin typeface="Franklin Gothic Book"/>
                <a:cs typeface="Franklin Gothic Book"/>
              </a:rPr>
              <a:t> </a:t>
            </a:r>
            <a:r>
              <a:rPr sz="1700" dirty="0">
                <a:solidFill>
                  <a:srgbClr val="FFFFFF"/>
                </a:solidFill>
                <a:latin typeface="Franklin Gothic Book"/>
                <a:cs typeface="Franklin Gothic Book"/>
              </a:rPr>
              <a:t>le</a:t>
            </a:r>
            <a:r>
              <a:rPr sz="1700" spc="5" dirty="0">
                <a:solidFill>
                  <a:srgbClr val="FFFFFF"/>
                </a:solidFill>
                <a:latin typeface="Franklin Gothic Book"/>
                <a:cs typeface="Franklin Gothic Book"/>
              </a:rPr>
              <a:t>g</a:t>
            </a:r>
            <a:r>
              <a:rPr sz="1700" dirty="0">
                <a:solidFill>
                  <a:srgbClr val="FFFFFF"/>
                </a:solidFill>
                <a:latin typeface="Franklin Gothic Book"/>
                <a:cs typeface="Franklin Gothic Book"/>
              </a:rPr>
              <a:t>al</a:t>
            </a:r>
            <a:r>
              <a:rPr sz="1700" spc="-30" dirty="0">
                <a:solidFill>
                  <a:srgbClr val="FFFFFF"/>
                </a:solidFill>
                <a:latin typeface="Franklin Gothic Book"/>
                <a:cs typeface="Franklin Gothic Book"/>
              </a:rPr>
              <a:t> </a:t>
            </a:r>
            <a:r>
              <a:rPr sz="1700" dirty="0">
                <a:solidFill>
                  <a:srgbClr val="FFFFFF"/>
                </a:solidFill>
                <a:latin typeface="Franklin Gothic Book"/>
                <a:cs typeface="Franklin Gothic Book"/>
              </a:rPr>
              <a:t>chal</a:t>
            </a:r>
            <a:r>
              <a:rPr sz="1700" spc="5" dirty="0">
                <a:solidFill>
                  <a:srgbClr val="FFFFFF"/>
                </a:solidFill>
                <a:latin typeface="Franklin Gothic Book"/>
                <a:cs typeface="Franklin Gothic Book"/>
              </a:rPr>
              <a:t>l</a:t>
            </a:r>
            <a:r>
              <a:rPr sz="1700" dirty="0">
                <a:solidFill>
                  <a:srgbClr val="FFFFFF"/>
                </a:solidFill>
                <a:latin typeface="Franklin Gothic Book"/>
                <a:cs typeface="Franklin Gothic Book"/>
              </a:rPr>
              <a:t>enges</a:t>
            </a:r>
            <a:r>
              <a:rPr sz="1700" spc="-30" dirty="0">
                <a:solidFill>
                  <a:srgbClr val="FFFFFF"/>
                </a:solidFill>
                <a:latin typeface="Franklin Gothic Book"/>
                <a:cs typeface="Franklin Gothic Book"/>
              </a:rPr>
              <a:t> </a:t>
            </a:r>
            <a:r>
              <a:rPr sz="1700" dirty="0">
                <a:solidFill>
                  <a:srgbClr val="FFFFFF"/>
                </a:solidFill>
                <a:latin typeface="Franklin Gothic Book"/>
                <a:cs typeface="Franklin Gothic Book"/>
              </a:rPr>
              <a:t>h</a:t>
            </a:r>
            <a:r>
              <a:rPr sz="1700" spc="-35" dirty="0">
                <a:solidFill>
                  <a:srgbClr val="FFFFFF"/>
                </a:solidFill>
                <a:latin typeface="Franklin Gothic Book"/>
                <a:cs typeface="Franklin Gothic Book"/>
              </a:rPr>
              <a:t>a</a:t>
            </a:r>
            <a:r>
              <a:rPr sz="1700" spc="-25" dirty="0">
                <a:solidFill>
                  <a:srgbClr val="FFFFFF"/>
                </a:solidFill>
                <a:latin typeface="Franklin Gothic Book"/>
                <a:cs typeface="Franklin Gothic Book"/>
              </a:rPr>
              <a:t>v</a:t>
            </a:r>
            <a:r>
              <a:rPr sz="1700" dirty="0">
                <a:solidFill>
                  <a:srgbClr val="FFFFFF"/>
                </a:solidFill>
                <a:latin typeface="Franklin Gothic Book"/>
                <a:cs typeface="Franklin Gothic Book"/>
              </a:rPr>
              <a:t>e</a:t>
            </a:r>
            <a:r>
              <a:rPr sz="1700" spc="-20" dirty="0">
                <a:solidFill>
                  <a:srgbClr val="FFFFFF"/>
                </a:solidFill>
                <a:latin typeface="Franklin Gothic Book"/>
                <a:cs typeface="Franklin Gothic Book"/>
              </a:rPr>
              <a:t> </a:t>
            </a:r>
            <a:r>
              <a:rPr sz="1700" spc="-5" dirty="0">
                <a:solidFill>
                  <a:srgbClr val="FFFFFF"/>
                </a:solidFill>
                <a:latin typeface="Franklin Gothic Book"/>
                <a:cs typeface="Franklin Gothic Book"/>
              </a:rPr>
              <a:t>bee</a:t>
            </a:r>
            <a:r>
              <a:rPr sz="1700" dirty="0">
                <a:solidFill>
                  <a:srgbClr val="FFFFFF"/>
                </a:solidFill>
                <a:latin typeface="Franklin Gothic Book"/>
                <a:cs typeface="Franklin Gothic Book"/>
              </a:rPr>
              <a:t>n</a:t>
            </a:r>
            <a:r>
              <a:rPr sz="1700" spc="-5" dirty="0">
                <a:solidFill>
                  <a:srgbClr val="FFFFFF"/>
                </a:solidFill>
                <a:latin typeface="Franklin Gothic Book"/>
                <a:cs typeface="Franklin Gothic Book"/>
              </a:rPr>
              <a:t> </a:t>
            </a:r>
            <a:r>
              <a:rPr sz="1700" spc="15" dirty="0">
                <a:solidFill>
                  <a:srgbClr val="FFFFFF"/>
                </a:solidFill>
                <a:latin typeface="Franklin Gothic Book"/>
                <a:cs typeface="Franklin Gothic Book"/>
              </a:rPr>
              <a:t>f</a:t>
            </a:r>
            <a:r>
              <a:rPr sz="1700" dirty="0">
                <a:solidFill>
                  <a:srgbClr val="FFFFFF"/>
                </a:solidFill>
                <a:latin typeface="Franklin Gothic Book"/>
                <a:cs typeface="Franklin Gothic Book"/>
              </a:rPr>
              <a:t>iled,</a:t>
            </a:r>
            <a:r>
              <a:rPr sz="1700" spc="-25" dirty="0">
                <a:solidFill>
                  <a:srgbClr val="FFFFFF"/>
                </a:solidFill>
                <a:latin typeface="Franklin Gothic Book"/>
                <a:cs typeface="Franklin Gothic Book"/>
              </a:rPr>
              <a:t> </a:t>
            </a:r>
            <a:r>
              <a:rPr sz="1700" spc="-30" dirty="0">
                <a:solidFill>
                  <a:srgbClr val="FFFFFF"/>
                </a:solidFill>
                <a:latin typeface="Franklin Gothic Book"/>
                <a:cs typeface="Franklin Gothic Book"/>
              </a:rPr>
              <a:t>w</a:t>
            </a:r>
            <a:r>
              <a:rPr sz="1700" dirty="0">
                <a:solidFill>
                  <a:srgbClr val="FFFFFF"/>
                </a:solidFill>
                <a:latin typeface="Franklin Gothic Book"/>
                <a:cs typeface="Franklin Gothic Book"/>
              </a:rPr>
              <a:t>e</a:t>
            </a:r>
            <a:r>
              <a:rPr sz="1700" spc="-5" dirty="0">
                <a:solidFill>
                  <a:srgbClr val="FFFFFF"/>
                </a:solidFill>
                <a:latin typeface="Franklin Gothic Book"/>
                <a:cs typeface="Franklin Gothic Book"/>
              </a:rPr>
              <a:t> bel</a:t>
            </a:r>
            <a:r>
              <a:rPr sz="1700" spc="5" dirty="0">
                <a:solidFill>
                  <a:srgbClr val="FFFFFF"/>
                </a:solidFill>
                <a:latin typeface="Franklin Gothic Book"/>
                <a:cs typeface="Franklin Gothic Book"/>
              </a:rPr>
              <a:t>i</a:t>
            </a:r>
            <a:r>
              <a:rPr sz="1700" spc="-35" dirty="0">
                <a:solidFill>
                  <a:srgbClr val="FFFFFF"/>
                </a:solidFill>
                <a:latin typeface="Franklin Gothic Book"/>
                <a:cs typeface="Franklin Gothic Book"/>
              </a:rPr>
              <a:t>e</a:t>
            </a:r>
            <a:r>
              <a:rPr sz="1700" spc="-25" dirty="0">
                <a:solidFill>
                  <a:srgbClr val="FFFFFF"/>
                </a:solidFill>
                <a:latin typeface="Franklin Gothic Book"/>
                <a:cs typeface="Franklin Gothic Book"/>
              </a:rPr>
              <a:t>v</a:t>
            </a:r>
            <a:r>
              <a:rPr sz="1700" dirty="0">
                <a:solidFill>
                  <a:srgbClr val="FFFFFF"/>
                </a:solidFill>
                <a:latin typeface="Franklin Gothic Book"/>
                <a:cs typeface="Franklin Gothic Book"/>
              </a:rPr>
              <a:t>e</a:t>
            </a:r>
            <a:r>
              <a:rPr sz="1700" spc="-20" dirty="0">
                <a:solidFill>
                  <a:srgbClr val="FFFFFF"/>
                </a:solidFill>
                <a:latin typeface="Franklin Gothic Book"/>
                <a:cs typeface="Franklin Gothic Book"/>
              </a:rPr>
              <a:t> </a:t>
            </a:r>
            <a:r>
              <a:rPr sz="1700" dirty="0">
                <a:solidFill>
                  <a:srgbClr val="FFFFFF"/>
                </a:solidFill>
                <a:latin typeface="Franklin Gothic Book"/>
                <a:cs typeface="Franklin Gothic Book"/>
              </a:rPr>
              <a:t>t</a:t>
            </a:r>
            <a:r>
              <a:rPr sz="1700" spc="5" dirty="0">
                <a:solidFill>
                  <a:srgbClr val="FFFFFF"/>
                </a:solidFill>
                <a:latin typeface="Franklin Gothic Book"/>
                <a:cs typeface="Franklin Gothic Book"/>
              </a:rPr>
              <a:t>h</a:t>
            </a:r>
            <a:r>
              <a:rPr sz="1700" dirty="0">
                <a:solidFill>
                  <a:srgbClr val="FFFFFF"/>
                </a:solidFill>
                <a:latin typeface="Franklin Gothic Book"/>
                <a:cs typeface="Franklin Gothic Book"/>
              </a:rPr>
              <a:t>at</a:t>
            </a:r>
            <a:r>
              <a:rPr sz="1700" spc="-20" dirty="0">
                <a:solidFill>
                  <a:srgbClr val="FFFFFF"/>
                </a:solidFill>
                <a:latin typeface="Franklin Gothic Book"/>
                <a:cs typeface="Franklin Gothic Book"/>
              </a:rPr>
              <a:t> </a:t>
            </a:r>
            <a:r>
              <a:rPr sz="1700" dirty="0">
                <a:solidFill>
                  <a:srgbClr val="FFFFFF"/>
                </a:solidFill>
                <a:latin typeface="Franklin Gothic Book"/>
                <a:cs typeface="Franklin Gothic Book"/>
              </a:rPr>
              <a:t>ZECs,</a:t>
            </a:r>
            <a:r>
              <a:rPr sz="1700" spc="-15" dirty="0">
                <a:solidFill>
                  <a:srgbClr val="FFFFFF"/>
                </a:solidFill>
                <a:latin typeface="Franklin Gothic Book"/>
                <a:cs typeface="Franklin Gothic Book"/>
              </a:rPr>
              <a:t> </a:t>
            </a:r>
            <a:r>
              <a:rPr sz="1700" dirty="0">
                <a:solidFill>
                  <a:srgbClr val="FFFFFF"/>
                </a:solidFill>
                <a:latin typeface="Franklin Gothic Book"/>
                <a:cs typeface="Franklin Gothic Book"/>
              </a:rPr>
              <a:t>l</a:t>
            </a:r>
            <a:r>
              <a:rPr sz="1700" spc="5" dirty="0">
                <a:solidFill>
                  <a:srgbClr val="FFFFFF"/>
                </a:solidFill>
                <a:latin typeface="Franklin Gothic Book"/>
                <a:cs typeface="Franklin Gothic Book"/>
              </a:rPr>
              <a:t>i</a:t>
            </a:r>
            <a:r>
              <a:rPr sz="1700" spc="-40" dirty="0">
                <a:solidFill>
                  <a:srgbClr val="FFFFFF"/>
                </a:solidFill>
                <a:latin typeface="Franklin Gothic Book"/>
                <a:cs typeface="Franklin Gothic Book"/>
              </a:rPr>
              <a:t>k</a:t>
            </a:r>
            <a:r>
              <a:rPr sz="1700" dirty="0">
                <a:solidFill>
                  <a:srgbClr val="FFFFFF"/>
                </a:solidFill>
                <a:latin typeface="Franklin Gothic Book"/>
                <a:cs typeface="Franklin Gothic Book"/>
              </a:rPr>
              <a:t>e</a:t>
            </a:r>
            <a:r>
              <a:rPr sz="1700" spc="-20" dirty="0">
                <a:solidFill>
                  <a:srgbClr val="FFFFFF"/>
                </a:solidFill>
                <a:latin typeface="Franklin Gothic Book"/>
                <a:cs typeface="Franklin Gothic Book"/>
              </a:rPr>
              <a:t> </a:t>
            </a:r>
            <a:r>
              <a:rPr sz="1700" dirty="0">
                <a:solidFill>
                  <a:srgbClr val="FFFFFF"/>
                </a:solidFill>
                <a:latin typeface="Franklin Gothic Book"/>
                <a:cs typeface="Franklin Gothic Book"/>
              </a:rPr>
              <a:t>RECs, </a:t>
            </a:r>
            <a:r>
              <a:rPr sz="1700" spc="-5" dirty="0">
                <a:solidFill>
                  <a:srgbClr val="FFFFFF"/>
                </a:solidFill>
                <a:latin typeface="Franklin Gothic Book"/>
                <a:cs typeface="Franklin Gothic Book"/>
              </a:rPr>
              <a:t>wi</a:t>
            </a:r>
            <a:r>
              <a:rPr sz="1700" dirty="0">
                <a:solidFill>
                  <a:srgbClr val="FFFFFF"/>
                </a:solidFill>
                <a:latin typeface="Franklin Gothic Book"/>
                <a:cs typeface="Franklin Gothic Book"/>
              </a:rPr>
              <a:t>ll</a:t>
            </a:r>
            <a:r>
              <a:rPr sz="1700" spc="-15" dirty="0">
                <a:solidFill>
                  <a:srgbClr val="FFFFFF"/>
                </a:solidFill>
                <a:latin typeface="Franklin Gothic Book"/>
                <a:cs typeface="Franklin Gothic Book"/>
              </a:rPr>
              <a:t> </a:t>
            </a:r>
            <a:r>
              <a:rPr sz="1700" spc="-5" dirty="0">
                <a:solidFill>
                  <a:srgbClr val="FFFFFF"/>
                </a:solidFill>
                <a:latin typeface="Franklin Gothic Book"/>
                <a:cs typeface="Franklin Gothic Book"/>
              </a:rPr>
              <a:t>wi</a:t>
            </a:r>
            <a:r>
              <a:rPr sz="1700" dirty="0">
                <a:solidFill>
                  <a:srgbClr val="FFFFFF"/>
                </a:solidFill>
                <a:latin typeface="Franklin Gothic Book"/>
                <a:cs typeface="Franklin Gothic Book"/>
              </a:rPr>
              <a:t>thstand</a:t>
            </a:r>
            <a:r>
              <a:rPr sz="1700" spc="-25" dirty="0">
                <a:solidFill>
                  <a:srgbClr val="FFFFFF"/>
                </a:solidFill>
                <a:latin typeface="Franklin Gothic Book"/>
                <a:cs typeface="Franklin Gothic Book"/>
              </a:rPr>
              <a:t> </a:t>
            </a:r>
            <a:r>
              <a:rPr sz="1700" dirty="0">
                <a:solidFill>
                  <a:srgbClr val="FFFFFF"/>
                </a:solidFill>
                <a:latin typeface="Franklin Gothic Book"/>
                <a:cs typeface="Franklin Gothic Book"/>
              </a:rPr>
              <a:t>le</a:t>
            </a:r>
            <a:r>
              <a:rPr sz="1700" spc="5" dirty="0">
                <a:solidFill>
                  <a:srgbClr val="FFFFFF"/>
                </a:solidFill>
                <a:latin typeface="Franklin Gothic Book"/>
                <a:cs typeface="Franklin Gothic Book"/>
              </a:rPr>
              <a:t>g</a:t>
            </a:r>
            <a:r>
              <a:rPr sz="1700" dirty="0">
                <a:solidFill>
                  <a:srgbClr val="FFFFFF"/>
                </a:solidFill>
                <a:latin typeface="Franklin Gothic Book"/>
                <a:cs typeface="Franklin Gothic Book"/>
              </a:rPr>
              <a:t>al</a:t>
            </a:r>
            <a:r>
              <a:rPr sz="1700" spc="-30" dirty="0">
                <a:solidFill>
                  <a:srgbClr val="FFFFFF"/>
                </a:solidFill>
                <a:latin typeface="Franklin Gothic Book"/>
                <a:cs typeface="Franklin Gothic Book"/>
              </a:rPr>
              <a:t> </a:t>
            </a:r>
            <a:r>
              <a:rPr sz="1700" dirty="0">
                <a:solidFill>
                  <a:srgbClr val="FFFFFF"/>
                </a:solidFill>
                <a:latin typeface="Franklin Gothic Book"/>
                <a:cs typeface="Franklin Gothic Book"/>
              </a:rPr>
              <a:t>chal</a:t>
            </a:r>
            <a:r>
              <a:rPr sz="1700" spc="5" dirty="0">
                <a:solidFill>
                  <a:srgbClr val="FFFFFF"/>
                </a:solidFill>
                <a:latin typeface="Franklin Gothic Book"/>
                <a:cs typeface="Franklin Gothic Book"/>
              </a:rPr>
              <a:t>l</a:t>
            </a:r>
            <a:r>
              <a:rPr sz="1700" dirty="0">
                <a:solidFill>
                  <a:srgbClr val="FFFFFF"/>
                </a:solidFill>
                <a:latin typeface="Franklin Gothic Book"/>
                <a:cs typeface="Franklin Gothic Book"/>
              </a:rPr>
              <a:t>enge:</a:t>
            </a:r>
            <a:endParaRPr sz="1700">
              <a:latin typeface="Franklin Gothic Book"/>
              <a:cs typeface="Franklin Gothic Book"/>
            </a:endParaRPr>
          </a:p>
          <a:p>
            <a:pPr marL="189230" indent="-176530">
              <a:lnSpc>
                <a:spcPts val="1725"/>
              </a:lnSpc>
              <a:spcBef>
                <a:spcPts val="395"/>
              </a:spcBef>
              <a:buClr>
                <a:srgbClr val="FFFFFF"/>
              </a:buClr>
              <a:buFont typeface="Franklin Gothic Book"/>
              <a:buChar char="•"/>
              <a:tabLst>
                <a:tab pos="189865" algn="l"/>
              </a:tabLst>
            </a:pPr>
            <a:r>
              <a:rPr sz="1550" spc="-10" dirty="0">
                <a:solidFill>
                  <a:srgbClr val="FFFFFF"/>
                </a:solidFill>
                <a:latin typeface="Franklin Gothic Book"/>
                <a:cs typeface="Franklin Gothic Book"/>
              </a:rPr>
              <a:t>ZECs</a:t>
            </a:r>
            <a:r>
              <a:rPr sz="1550" spc="-5" dirty="0">
                <a:solidFill>
                  <a:srgbClr val="FFFFFF"/>
                </a:solidFill>
                <a:latin typeface="Franklin Gothic Book"/>
                <a:cs typeface="Franklin Gothic Book"/>
              </a:rPr>
              <a:t> </a:t>
            </a:r>
            <a:r>
              <a:rPr sz="1550" spc="-10" dirty="0">
                <a:solidFill>
                  <a:srgbClr val="FFFFFF"/>
                </a:solidFill>
                <a:latin typeface="Franklin Gothic Book"/>
                <a:cs typeface="Franklin Gothic Book"/>
              </a:rPr>
              <a:t>are</a:t>
            </a:r>
            <a:r>
              <a:rPr sz="1550" spc="-5" dirty="0">
                <a:solidFill>
                  <a:srgbClr val="FFFFFF"/>
                </a:solidFill>
                <a:latin typeface="Franklin Gothic Book"/>
                <a:cs typeface="Franklin Gothic Book"/>
              </a:rPr>
              <a:t> </a:t>
            </a:r>
            <a:r>
              <a:rPr sz="1550" spc="-10" dirty="0">
                <a:solidFill>
                  <a:srgbClr val="FFFFFF"/>
                </a:solidFill>
                <a:latin typeface="Franklin Gothic Book"/>
                <a:cs typeface="Franklin Gothic Book"/>
              </a:rPr>
              <a:t>“unbun</a:t>
            </a:r>
            <a:r>
              <a:rPr sz="1550" spc="-20" dirty="0">
                <a:solidFill>
                  <a:srgbClr val="FFFFFF"/>
                </a:solidFill>
                <a:latin typeface="Franklin Gothic Book"/>
                <a:cs typeface="Franklin Gothic Book"/>
              </a:rPr>
              <a:t>d</a:t>
            </a:r>
            <a:r>
              <a:rPr sz="1550" spc="-10" dirty="0">
                <a:solidFill>
                  <a:srgbClr val="FFFFFF"/>
                </a:solidFill>
                <a:latin typeface="Franklin Gothic Book"/>
                <a:cs typeface="Franklin Gothic Book"/>
              </a:rPr>
              <a:t>le</a:t>
            </a:r>
            <a:r>
              <a:rPr sz="1550" spc="-15" dirty="0">
                <a:solidFill>
                  <a:srgbClr val="FFFFFF"/>
                </a:solidFill>
                <a:latin typeface="Franklin Gothic Book"/>
                <a:cs typeface="Franklin Gothic Book"/>
              </a:rPr>
              <a:t>d</a:t>
            </a:r>
            <a:r>
              <a:rPr sz="1550" spc="-10" dirty="0">
                <a:solidFill>
                  <a:srgbClr val="FFFFFF"/>
                </a:solidFill>
                <a:latin typeface="Franklin Gothic Book"/>
                <a:cs typeface="Franklin Gothic Book"/>
              </a:rPr>
              <a:t>”</a:t>
            </a:r>
            <a:r>
              <a:rPr sz="1550" spc="20" dirty="0">
                <a:solidFill>
                  <a:srgbClr val="FFFFFF"/>
                </a:solidFill>
                <a:latin typeface="Franklin Gothic Book"/>
                <a:cs typeface="Franklin Gothic Book"/>
              </a:rPr>
              <a:t> </a:t>
            </a:r>
            <a:r>
              <a:rPr sz="1550" spc="-5" dirty="0">
                <a:solidFill>
                  <a:srgbClr val="FFFFFF"/>
                </a:solidFill>
                <a:latin typeface="Franklin Gothic Book"/>
                <a:cs typeface="Franklin Gothic Book"/>
              </a:rPr>
              <a:t>f</a:t>
            </a:r>
            <a:r>
              <a:rPr sz="1550" spc="-30" dirty="0">
                <a:solidFill>
                  <a:srgbClr val="FFFFFF"/>
                </a:solidFill>
                <a:latin typeface="Franklin Gothic Book"/>
                <a:cs typeface="Franklin Gothic Book"/>
              </a:rPr>
              <a:t>r</a:t>
            </a:r>
            <a:r>
              <a:rPr sz="1550" spc="-15" dirty="0">
                <a:solidFill>
                  <a:srgbClr val="FFFFFF"/>
                </a:solidFill>
                <a:latin typeface="Franklin Gothic Book"/>
                <a:cs typeface="Franklin Gothic Book"/>
              </a:rPr>
              <a:t>om</a:t>
            </a:r>
            <a:r>
              <a:rPr sz="1550" spc="-20" dirty="0">
                <a:solidFill>
                  <a:srgbClr val="FFFFFF"/>
                </a:solidFill>
                <a:latin typeface="Franklin Gothic Book"/>
                <a:cs typeface="Franklin Gothic Book"/>
              </a:rPr>
              <a:t> </a:t>
            </a:r>
            <a:r>
              <a:rPr sz="1550" spc="-5" dirty="0">
                <a:solidFill>
                  <a:srgbClr val="FFFFFF"/>
                </a:solidFill>
                <a:latin typeface="Franklin Gothic Book"/>
                <a:cs typeface="Franklin Gothic Book"/>
              </a:rPr>
              <a:t>th</a:t>
            </a:r>
            <a:r>
              <a:rPr sz="1550" spc="-10" dirty="0">
                <a:solidFill>
                  <a:srgbClr val="FFFFFF"/>
                </a:solidFill>
                <a:latin typeface="Franklin Gothic Book"/>
                <a:cs typeface="Franklin Gothic Book"/>
              </a:rPr>
              <a:t>e energy</a:t>
            </a:r>
            <a:r>
              <a:rPr sz="1550" spc="10" dirty="0">
                <a:solidFill>
                  <a:srgbClr val="FFFFFF"/>
                </a:solidFill>
                <a:latin typeface="Franklin Gothic Book"/>
                <a:cs typeface="Franklin Gothic Book"/>
              </a:rPr>
              <a:t> </a:t>
            </a:r>
            <a:r>
              <a:rPr sz="1550" spc="-10" dirty="0">
                <a:solidFill>
                  <a:srgbClr val="FFFFFF"/>
                </a:solidFill>
                <a:latin typeface="Franklin Gothic Book"/>
                <a:cs typeface="Franklin Gothic Book"/>
              </a:rPr>
              <a:t>and</a:t>
            </a:r>
            <a:r>
              <a:rPr sz="1550" spc="-5" dirty="0">
                <a:solidFill>
                  <a:srgbClr val="FFFFFF"/>
                </a:solidFill>
                <a:latin typeface="Franklin Gothic Book"/>
                <a:cs typeface="Franklin Gothic Book"/>
              </a:rPr>
              <a:t> </a:t>
            </a:r>
            <a:r>
              <a:rPr sz="1550" spc="-10" dirty="0">
                <a:solidFill>
                  <a:srgbClr val="FFFFFF"/>
                </a:solidFill>
                <a:latin typeface="Franklin Gothic Book"/>
                <a:cs typeface="Franklin Gothic Book"/>
              </a:rPr>
              <a:t>sold</a:t>
            </a:r>
            <a:r>
              <a:rPr sz="1550" dirty="0">
                <a:solidFill>
                  <a:srgbClr val="FFFFFF"/>
                </a:solidFill>
                <a:latin typeface="Franklin Gothic Book"/>
                <a:cs typeface="Franklin Gothic Book"/>
              </a:rPr>
              <a:t> </a:t>
            </a:r>
            <a:r>
              <a:rPr sz="1550" spc="-10" dirty="0">
                <a:solidFill>
                  <a:srgbClr val="FFFFFF"/>
                </a:solidFill>
                <a:latin typeface="Franklin Gothic Book"/>
                <a:cs typeface="Franklin Gothic Book"/>
              </a:rPr>
              <a:t>separa</a:t>
            </a:r>
            <a:r>
              <a:rPr sz="1550" spc="-30" dirty="0">
                <a:solidFill>
                  <a:srgbClr val="FFFFFF"/>
                </a:solidFill>
                <a:latin typeface="Franklin Gothic Book"/>
                <a:cs typeface="Franklin Gothic Book"/>
              </a:rPr>
              <a:t>t</a:t>
            </a:r>
            <a:r>
              <a:rPr sz="1550" spc="-10" dirty="0">
                <a:solidFill>
                  <a:srgbClr val="FFFFFF"/>
                </a:solidFill>
                <a:latin typeface="Franklin Gothic Book"/>
                <a:cs typeface="Franklin Gothic Book"/>
              </a:rPr>
              <a:t>ely and</a:t>
            </a:r>
            <a:r>
              <a:rPr sz="1550" spc="-5" dirty="0">
                <a:solidFill>
                  <a:srgbClr val="FFFFFF"/>
                </a:solidFill>
                <a:latin typeface="Franklin Gothic Book"/>
                <a:cs typeface="Franklin Gothic Book"/>
              </a:rPr>
              <a:t> </a:t>
            </a:r>
            <a:r>
              <a:rPr sz="1550" spc="-10" dirty="0">
                <a:solidFill>
                  <a:srgbClr val="FFFFFF"/>
                </a:solidFill>
                <a:latin typeface="Franklin Gothic Book"/>
                <a:cs typeface="Franklin Gothic Book"/>
              </a:rPr>
              <a:t>n</a:t>
            </a:r>
            <a:r>
              <a:rPr sz="1550" spc="-25" dirty="0">
                <a:solidFill>
                  <a:srgbClr val="FFFFFF"/>
                </a:solidFill>
                <a:latin typeface="Franklin Gothic Book"/>
                <a:cs typeface="Franklin Gothic Book"/>
              </a:rPr>
              <a:t>o</a:t>
            </a:r>
            <a:r>
              <a:rPr sz="1550" spc="-5" dirty="0">
                <a:solidFill>
                  <a:srgbClr val="FFFFFF"/>
                </a:solidFill>
                <a:latin typeface="Franklin Gothic Book"/>
                <a:cs typeface="Franklin Gothic Book"/>
              </a:rPr>
              <a:t>t</a:t>
            </a:r>
            <a:r>
              <a:rPr sz="1550" spc="10" dirty="0">
                <a:solidFill>
                  <a:srgbClr val="FFFFFF"/>
                </a:solidFill>
                <a:latin typeface="Franklin Gothic Book"/>
                <a:cs typeface="Franklin Gothic Book"/>
              </a:rPr>
              <a:t> </a:t>
            </a:r>
            <a:r>
              <a:rPr sz="1550" spc="-10" dirty="0">
                <a:solidFill>
                  <a:srgbClr val="FFFFFF"/>
                </a:solidFill>
                <a:latin typeface="Franklin Gothic Book"/>
                <a:cs typeface="Franklin Gothic Book"/>
              </a:rPr>
              <a:t>a charge</a:t>
            </a:r>
            <a:endParaRPr sz="1550">
              <a:latin typeface="Franklin Gothic Book"/>
              <a:cs typeface="Franklin Gothic Book"/>
            </a:endParaRPr>
          </a:p>
          <a:p>
            <a:pPr marL="189230">
              <a:lnSpc>
                <a:spcPts val="1720"/>
              </a:lnSpc>
            </a:pPr>
            <a:r>
              <a:rPr sz="1550" dirty="0">
                <a:solidFill>
                  <a:srgbClr val="FFFFFF"/>
                </a:solidFill>
                <a:latin typeface="Franklin Gothic Book"/>
                <a:cs typeface="Franklin Gothic Book"/>
              </a:rPr>
              <a:t>i</a:t>
            </a:r>
            <a:r>
              <a:rPr sz="1550" spc="-10" dirty="0">
                <a:solidFill>
                  <a:srgbClr val="FFFFFF"/>
                </a:solidFill>
                <a:latin typeface="Franklin Gothic Book"/>
                <a:cs typeface="Franklin Gothic Book"/>
              </a:rPr>
              <a:t>n </a:t>
            </a:r>
            <a:r>
              <a:rPr sz="1550" spc="-20" dirty="0">
                <a:solidFill>
                  <a:srgbClr val="FFFFFF"/>
                </a:solidFill>
                <a:latin typeface="Franklin Gothic Book"/>
                <a:cs typeface="Franklin Gothic Book"/>
              </a:rPr>
              <a:t>c</a:t>
            </a:r>
            <a:r>
              <a:rPr sz="1550" spc="-10" dirty="0">
                <a:solidFill>
                  <a:srgbClr val="FFFFFF"/>
                </a:solidFill>
                <a:latin typeface="Franklin Gothic Book"/>
                <a:cs typeface="Franklin Gothic Book"/>
              </a:rPr>
              <a:t>onn</a:t>
            </a:r>
            <a:r>
              <a:rPr sz="1550" spc="-20" dirty="0">
                <a:solidFill>
                  <a:srgbClr val="FFFFFF"/>
                </a:solidFill>
                <a:latin typeface="Franklin Gothic Book"/>
                <a:cs typeface="Franklin Gothic Book"/>
              </a:rPr>
              <a:t>e</a:t>
            </a:r>
            <a:r>
              <a:rPr sz="1550" spc="-10" dirty="0">
                <a:solidFill>
                  <a:srgbClr val="FFFFFF"/>
                </a:solidFill>
                <a:latin typeface="Franklin Gothic Book"/>
                <a:cs typeface="Franklin Gothic Book"/>
              </a:rPr>
              <a:t>ction </a:t>
            </a:r>
            <a:r>
              <a:rPr sz="1550" dirty="0">
                <a:solidFill>
                  <a:srgbClr val="FFFFFF"/>
                </a:solidFill>
                <a:latin typeface="Franklin Gothic Book"/>
                <a:cs typeface="Franklin Gothic Book"/>
              </a:rPr>
              <a:t>w</a:t>
            </a:r>
            <a:r>
              <a:rPr sz="1550" spc="5" dirty="0">
                <a:solidFill>
                  <a:srgbClr val="FFFFFF"/>
                </a:solidFill>
                <a:latin typeface="Franklin Gothic Book"/>
                <a:cs typeface="Franklin Gothic Book"/>
              </a:rPr>
              <a:t>i</a:t>
            </a:r>
            <a:r>
              <a:rPr sz="1550" spc="-10" dirty="0">
                <a:solidFill>
                  <a:srgbClr val="FFFFFF"/>
                </a:solidFill>
                <a:latin typeface="Franklin Gothic Book"/>
                <a:cs typeface="Franklin Gothic Book"/>
              </a:rPr>
              <a:t>th</a:t>
            </a:r>
            <a:r>
              <a:rPr sz="1550" dirty="0">
                <a:solidFill>
                  <a:srgbClr val="FFFFFF"/>
                </a:solidFill>
                <a:latin typeface="Franklin Gothic Book"/>
                <a:cs typeface="Franklin Gothic Book"/>
              </a:rPr>
              <a:t> </a:t>
            </a:r>
            <a:r>
              <a:rPr sz="1550" spc="-10" dirty="0">
                <a:solidFill>
                  <a:srgbClr val="FFFFFF"/>
                </a:solidFill>
                <a:latin typeface="Franklin Gothic Book"/>
                <a:cs typeface="Franklin Gothic Book"/>
              </a:rPr>
              <a:t>a wholesale</a:t>
            </a:r>
            <a:r>
              <a:rPr sz="1550" spc="-5" dirty="0">
                <a:solidFill>
                  <a:srgbClr val="FFFFFF"/>
                </a:solidFill>
                <a:latin typeface="Franklin Gothic Book"/>
                <a:cs typeface="Franklin Gothic Book"/>
              </a:rPr>
              <a:t> </a:t>
            </a:r>
            <a:r>
              <a:rPr sz="1550" spc="-10" dirty="0">
                <a:solidFill>
                  <a:srgbClr val="FFFFFF"/>
                </a:solidFill>
                <a:latin typeface="Franklin Gothic Book"/>
                <a:cs typeface="Franklin Gothic Book"/>
              </a:rPr>
              <a:t>s</a:t>
            </a:r>
            <a:r>
              <a:rPr sz="1550" spc="-20" dirty="0">
                <a:solidFill>
                  <a:srgbClr val="FFFFFF"/>
                </a:solidFill>
                <a:latin typeface="Franklin Gothic Book"/>
                <a:cs typeface="Franklin Gothic Book"/>
              </a:rPr>
              <a:t>a</a:t>
            </a:r>
            <a:r>
              <a:rPr sz="1550" spc="-10" dirty="0">
                <a:solidFill>
                  <a:srgbClr val="FFFFFF"/>
                </a:solidFill>
                <a:latin typeface="Franklin Gothic Book"/>
                <a:cs typeface="Franklin Gothic Book"/>
              </a:rPr>
              <a:t>le.</a:t>
            </a:r>
            <a:endParaRPr sz="1550">
              <a:latin typeface="Franklin Gothic Book"/>
              <a:cs typeface="Franklin Gothic Book"/>
            </a:endParaRPr>
          </a:p>
          <a:p>
            <a:pPr marL="189230" marR="340360" indent="-176530">
              <a:lnSpc>
                <a:spcPts val="1580"/>
              </a:lnSpc>
              <a:spcBef>
                <a:spcPts val="280"/>
              </a:spcBef>
              <a:buClr>
                <a:srgbClr val="FFFFFF"/>
              </a:buClr>
              <a:buFont typeface="Franklin Gothic Book"/>
              <a:buChar char="•"/>
              <a:tabLst>
                <a:tab pos="189865" algn="l"/>
              </a:tabLst>
            </a:pPr>
            <a:r>
              <a:rPr sz="1550" spc="-10" dirty="0">
                <a:solidFill>
                  <a:srgbClr val="FFFFFF"/>
                </a:solidFill>
                <a:latin typeface="Franklin Gothic Book"/>
                <a:cs typeface="Franklin Gothic Book"/>
              </a:rPr>
              <a:t>ZECs</a:t>
            </a:r>
            <a:r>
              <a:rPr sz="1550" spc="-5" dirty="0">
                <a:solidFill>
                  <a:srgbClr val="FFFFFF"/>
                </a:solidFill>
                <a:latin typeface="Franklin Gothic Book"/>
                <a:cs typeface="Franklin Gothic Book"/>
              </a:rPr>
              <a:t> </a:t>
            </a:r>
            <a:r>
              <a:rPr sz="1550" spc="-10" dirty="0">
                <a:solidFill>
                  <a:srgbClr val="FFFFFF"/>
                </a:solidFill>
                <a:latin typeface="Franklin Gothic Book"/>
                <a:cs typeface="Franklin Gothic Book"/>
              </a:rPr>
              <a:t>are</a:t>
            </a:r>
            <a:r>
              <a:rPr sz="1550" dirty="0">
                <a:solidFill>
                  <a:srgbClr val="FFFFFF"/>
                </a:solidFill>
                <a:latin typeface="Franklin Gothic Book"/>
                <a:cs typeface="Franklin Gothic Book"/>
              </a:rPr>
              <a:t> </a:t>
            </a:r>
            <a:r>
              <a:rPr sz="1550" spc="-15" dirty="0">
                <a:solidFill>
                  <a:srgbClr val="FFFFFF"/>
                </a:solidFill>
                <a:latin typeface="Franklin Gothic Book"/>
                <a:cs typeface="Franklin Gothic Book"/>
              </a:rPr>
              <a:t>p</a:t>
            </a:r>
            <a:r>
              <a:rPr sz="1550" spc="-55" dirty="0">
                <a:solidFill>
                  <a:srgbClr val="FFFFFF"/>
                </a:solidFill>
                <a:latin typeface="Franklin Gothic Book"/>
                <a:cs typeface="Franklin Gothic Book"/>
              </a:rPr>
              <a:t>a</a:t>
            </a:r>
            <a:r>
              <a:rPr sz="1550" spc="-10" dirty="0">
                <a:solidFill>
                  <a:srgbClr val="FFFFFF"/>
                </a:solidFill>
                <a:latin typeface="Franklin Gothic Book"/>
                <a:cs typeface="Franklin Gothic Book"/>
              </a:rPr>
              <a:t>yments</a:t>
            </a:r>
            <a:r>
              <a:rPr sz="1550" spc="10" dirty="0">
                <a:solidFill>
                  <a:srgbClr val="FFFFFF"/>
                </a:solidFill>
                <a:latin typeface="Franklin Gothic Book"/>
                <a:cs typeface="Franklin Gothic Book"/>
              </a:rPr>
              <a:t> </a:t>
            </a:r>
            <a:r>
              <a:rPr sz="1550" spc="-40" dirty="0">
                <a:solidFill>
                  <a:srgbClr val="FFFFFF"/>
                </a:solidFill>
                <a:latin typeface="Franklin Gothic Book"/>
                <a:cs typeface="Franklin Gothic Book"/>
              </a:rPr>
              <a:t>f</a:t>
            </a:r>
            <a:r>
              <a:rPr sz="1550" spc="-10" dirty="0">
                <a:solidFill>
                  <a:srgbClr val="FFFFFF"/>
                </a:solidFill>
                <a:latin typeface="Franklin Gothic Book"/>
                <a:cs typeface="Franklin Gothic Book"/>
              </a:rPr>
              <a:t>or</a:t>
            </a:r>
            <a:r>
              <a:rPr sz="1550" spc="-5" dirty="0">
                <a:solidFill>
                  <a:srgbClr val="FFFFFF"/>
                </a:solidFill>
                <a:latin typeface="Franklin Gothic Book"/>
                <a:cs typeface="Franklin Gothic Book"/>
              </a:rPr>
              <a:t> th</a:t>
            </a:r>
            <a:r>
              <a:rPr sz="1550" spc="-10" dirty="0">
                <a:solidFill>
                  <a:srgbClr val="FFFFFF"/>
                </a:solidFill>
                <a:latin typeface="Franklin Gothic Book"/>
                <a:cs typeface="Franklin Gothic Book"/>
              </a:rPr>
              <a:t>e e</a:t>
            </a:r>
            <a:r>
              <a:rPr sz="1550" spc="-50" dirty="0">
                <a:solidFill>
                  <a:srgbClr val="FFFFFF"/>
                </a:solidFill>
                <a:latin typeface="Franklin Gothic Book"/>
                <a:cs typeface="Franklin Gothic Book"/>
              </a:rPr>
              <a:t>n</a:t>
            </a:r>
            <a:r>
              <a:rPr sz="1550" spc="-15" dirty="0">
                <a:solidFill>
                  <a:srgbClr val="FFFFFF"/>
                </a:solidFill>
                <a:latin typeface="Franklin Gothic Book"/>
                <a:cs typeface="Franklin Gothic Book"/>
              </a:rPr>
              <a:t>v</a:t>
            </a:r>
            <a:r>
              <a:rPr sz="1550" spc="-5" dirty="0">
                <a:solidFill>
                  <a:srgbClr val="FFFFFF"/>
                </a:solidFill>
                <a:latin typeface="Franklin Gothic Book"/>
                <a:cs typeface="Franklin Gothic Book"/>
              </a:rPr>
              <a:t>i</a:t>
            </a:r>
            <a:r>
              <a:rPr sz="1550" spc="-30" dirty="0">
                <a:solidFill>
                  <a:srgbClr val="FFFFFF"/>
                </a:solidFill>
                <a:latin typeface="Franklin Gothic Book"/>
                <a:cs typeface="Franklin Gothic Book"/>
              </a:rPr>
              <a:t>r</a:t>
            </a:r>
            <a:r>
              <a:rPr sz="1550" spc="-10" dirty="0">
                <a:solidFill>
                  <a:srgbClr val="FFFFFF"/>
                </a:solidFill>
                <a:latin typeface="Franklin Gothic Book"/>
                <a:cs typeface="Franklin Gothic Book"/>
              </a:rPr>
              <a:t>onmental att</a:t>
            </a:r>
            <a:r>
              <a:rPr sz="1550" spc="-5" dirty="0">
                <a:solidFill>
                  <a:srgbClr val="FFFFFF"/>
                </a:solidFill>
                <a:latin typeface="Franklin Gothic Book"/>
                <a:cs typeface="Franklin Gothic Book"/>
              </a:rPr>
              <a:t>r</a:t>
            </a:r>
            <a:r>
              <a:rPr sz="1550" dirty="0">
                <a:solidFill>
                  <a:srgbClr val="FFFFFF"/>
                </a:solidFill>
                <a:latin typeface="Franklin Gothic Book"/>
                <a:cs typeface="Franklin Gothic Book"/>
              </a:rPr>
              <a:t>i</a:t>
            </a:r>
            <a:r>
              <a:rPr sz="1550" spc="-15" dirty="0">
                <a:solidFill>
                  <a:srgbClr val="FFFFFF"/>
                </a:solidFill>
                <a:latin typeface="Franklin Gothic Book"/>
                <a:cs typeface="Franklin Gothic Book"/>
              </a:rPr>
              <a:t>bu</a:t>
            </a:r>
            <a:r>
              <a:rPr sz="1550" spc="-30" dirty="0">
                <a:solidFill>
                  <a:srgbClr val="FFFFFF"/>
                </a:solidFill>
                <a:latin typeface="Franklin Gothic Book"/>
                <a:cs typeface="Franklin Gothic Book"/>
              </a:rPr>
              <a:t>t</a:t>
            </a:r>
            <a:r>
              <a:rPr sz="1550" spc="-10" dirty="0">
                <a:solidFill>
                  <a:srgbClr val="FFFFFF"/>
                </a:solidFill>
                <a:latin typeface="Franklin Gothic Book"/>
                <a:cs typeface="Franklin Gothic Book"/>
              </a:rPr>
              <a:t>es</a:t>
            </a:r>
            <a:r>
              <a:rPr sz="1550" spc="-20" dirty="0">
                <a:solidFill>
                  <a:srgbClr val="FFFFFF"/>
                </a:solidFill>
                <a:latin typeface="Franklin Gothic Book"/>
                <a:cs typeface="Franklin Gothic Book"/>
              </a:rPr>
              <a:t> </a:t>
            </a:r>
            <a:r>
              <a:rPr sz="1550" spc="-10" dirty="0">
                <a:solidFill>
                  <a:srgbClr val="FFFFFF"/>
                </a:solidFill>
                <a:latin typeface="Franklin Gothic Book"/>
                <a:cs typeface="Franklin Gothic Book"/>
              </a:rPr>
              <a:t>of</a:t>
            </a:r>
            <a:r>
              <a:rPr sz="1550" spc="-5" dirty="0">
                <a:solidFill>
                  <a:srgbClr val="FFFFFF"/>
                </a:solidFill>
                <a:latin typeface="Franklin Gothic Book"/>
                <a:cs typeface="Franklin Gothic Book"/>
              </a:rPr>
              <a:t> </a:t>
            </a:r>
            <a:r>
              <a:rPr sz="1550" spc="-15" dirty="0">
                <a:solidFill>
                  <a:srgbClr val="FFFFFF"/>
                </a:solidFill>
                <a:latin typeface="Franklin Gothic Book"/>
                <a:cs typeface="Franklin Gothic Book"/>
              </a:rPr>
              <a:t>p</a:t>
            </a:r>
            <a:r>
              <a:rPr sz="1550" spc="-30" dirty="0">
                <a:solidFill>
                  <a:srgbClr val="FFFFFF"/>
                </a:solidFill>
                <a:latin typeface="Franklin Gothic Book"/>
                <a:cs typeface="Franklin Gothic Book"/>
              </a:rPr>
              <a:t>r</a:t>
            </a:r>
            <a:r>
              <a:rPr sz="1550" spc="-10" dirty="0">
                <a:solidFill>
                  <a:srgbClr val="FFFFFF"/>
                </a:solidFill>
                <a:latin typeface="Franklin Gothic Book"/>
                <a:cs typeface="Franklin Gothic Book"/>
              </a:rPr>
              <a:t>o</a:t>
            </a:r>
            <a:r>
              <a:rPr sz="1550" spc="-20" dirty="0">
                <a:solidFill>
                  <a:srgbClr val="FFFFFF"/>
                </a:solidFill>
                <a:latin typeface="Franklin Gothic Book"/>
                <a:cs typeface="Franklin Gothic Book"/>
              </a:rPr>
              <a:t>d</a:t>
            </a:r>
            <a:r>
              <a:rPr sz="1550" spc="-10" dirty="0">
                <a:solidFill>
                  <a:srgbClr val="FFFFFF"/>
                </a:solidFill>
                <a:latin typeface="Franklin Gothic Book"/>
                <a:cs typeface="Franklin Gothic Book"/>
              </a:rPr>
              <a:t>uction</a:t>
            </a:r>
            <a:r>
              <a:rPr sz="1550" spc="-5" dirty="0">
                <a:solidFill>
                  <a:srgbClr val="FFFFFF"/>
                </a:solidFill>
                <a:latin typeface="Franklin Gothic Book"/>
                <a:cs typeface="Franklin Gothic Book"/>
              </a:rPr>
              <a:t> </a:t>
            </a:r>
            <a:r>
              <a:rPr sz="1550" spc="-10" dirty="0">
                <a:solidFill>
                  <a:srgbClr val="FFFFFF"/>
                </a:solidFill>
                <a:latin typeface="Franklin Gothic Book"/>
                <a:cs typeface="Franklin Gothic Book"/>
              </a:rPr>
              <a:t>n</a:t>
            </a:r>
            <a:r>
              <a:rPr sz="1550" spc="-25" dirty="0">
                <a:solidFill>
                  <a:srgbClr val="FFFFFF"/>
                </a:solidFill>
                <a:latin typeface="Franklin Gothic Book"/>
                <a:cs typeface="Franklin Gothic Book"/>
              </a:rPr>
              <a:t>o</a:t>
            </a:r>
            <a:r>
              <a:rPr sz="1550" spc="-5" dirty="0">
                <a:solidFill>
                  <a:srgbClr val="FFFFFF"/>
                </a:solidFill>
                <a:latin typeface="Franklin Gothic Book"/>
                <a:cs typeface="Franklin Gothic Book"/>
              </a:rPr>
              <a:t>t</a:t>
            </a:r>
            <a:r>
              <a:rPr sz="1550" dirty="0">
                <a:solidFill>
                  <a:srgbClr val="FFFFFF"/>
                </a:solidFill>
                <a:latin typeface="Franklin Gothic Book"/>
                <a:cs typeface="Franklin Gothic Book"/>
              </a:rPr>
              <a:t> </a:t>
            </a:r>
            <a:r>
              <a:rPr sz="1550" spc="-40" dirty="0">
                <a:solidFill>
                  <a:srgbClr val="FFFFFF"/>
                </a:solidFill>
                <a:latin typeface="Franklin Gothic Book"/>
                <a:cs typeface="Franklin Gothic Book"/>
              </a:rPr>
              <a:t>f</a:t>
            </a:r>
            <a:r>
              <a:rPr sz="1550" spc="-10" dirty="0">
                <a:solidFill>
                  <a:srgbClr val="FFFFFF"/>
                </a:solidFill>
                <a:latin typeface="Franklin Gothic Book"/>
                <a:cs typeface="Franklin Gothic Book"/>
              </a:rPr>
              <a:t>or electr</a:t>
            </a:r>
            <a:r>
              <a:rPr sz="1550" dirty="0">
                <a:solidFill>
                  <a:srgbClr val="FFFFFF"/>
                </a:solidFill>
                <a:latin typeface="Franklin Gothic Book"/>
                <a:cs typeface="Franklin Gothic Book"/>
              </a:rPr>
              <a:t>i</a:t>
            </a:r>
            <a:r>
              <a:rPr sz="1550" spc="-10" dirty="0">
                <a:solidFill>
                  <a:srgbClr val="FFFFFF"/>
                </a:solidFill>
                <a:latin typeface="Franklin Gothic Book"/>
                <a:cs typeface="Franklin Gothic Book"/>
              </a:rPr>
              <a:t>ci</a:t>
            </a:r>
            <a:r>
              <a:rPr sz="1550" dirty="0">
                <a:solidFill>
                  <a:srgbClr val="FFFFFF"/>
                </a:solidFill>
                <a:latin typeface="Franklin Gothic Book"/>
                <a:cs typeface="Franklin Gothic Book"/>
              </a:rPr>
              <a:t>t</a:t>
            </a:r>
            <a:r>
              <a:rPr sz="1550" spc="-10" dirty="0">
                <a:solidFill>
                  <a:srgbClr val="FFFFFF"/>
                </a:solidFill>
                <a:latin typeface="Franklin Gothic Book"/>
                <a:cs typeface="Franklin Gothic Book"/>
              </a:rPr>
              <a:t>y</a:t>
            </a:r>
            <a:r>
              <a:rPr sz="1550" spc="-15" dirty="0">
                <a:solidFill>
                  <a:srgbClr val="FFFFFF"/>
                </a:solidFill>
                <a:latin typeface="Franklin Gothic Book"/>
                <a:cs typeface="Franklin Gothic Book"/>
              </a:rPr>
              <a:t> </a:t>
            </a:r>
            <a:r>
              <a:rPr sz="1550" spc="-10" dirty="0">
                <a:solidFill>
                  <a:srgbClr val="FFFFFF"/>
                </a:solidFill>
                <a:latin typeface="Franklin Gothic Book"/>
                <a:cs typeface="Franklin Gothic Book"/>
              </a:rPr>
              <a:t>sold in</a:t>
            </a:r>
            <a:r>
              <a:rPr sz="1550" dirty="0">
                <a:solidFill>
                  <a:srgbClr val="FFFFFF"/>
                </a:solidFill>
                <a:latin typeface="Franklin Gothic Book"/>
                <a:cs typeface="Franklin Gothic Book"/>
              </a:rPr>
              <a:t> </a:t>
            </a:r>
            <a:r>
              <a:rPr sz="1550" spc="-5" dirty="0">
                <a:solidFill>
                  <a:srgbClr val="FFFFFF"/>
                </a:solidFill>
                <a:latin typeface="Franklin Gothic Book"/>
                <a:cs typeface="Franklin Gothic Book"/>
              </a:rPr>
              <a:t>th</a:t>
            </a:r>
            <a:r>
              <a:rPr sz="1550" spc="-10" dirty="0">
                <a:solidFill>
                  <a:srgbClr val="FFFFFF"/>
                </a:solidFill>
                <a:latin typeface="Franklin Gothic Book"/>
                <a:cs typeface="Franklin Gothic Book"/>
              </a:rPr>
              <a:t>e </a:t>
            </a:r>
            <a:r>
              <a:rPr sz="1550" spc="-15" dirty="0">
                <a:solidFill>
                  <a:srgbClr val="FFFFFF"/>
                </a:solidFill>
                <a:latin typeface="Franklin Gothic Book"/>
                <a:cs typeface="Franklin Gothic Book"/>
              </a:rPr>
              <a:t>w</a:t>
            </a:r>
            <a:r>
              <a:rPr sz="1550" spc="-5" dirty="0">
                <a:solidFill>
                  <a:srgbClr val="FFFFFF"/>
                </a:solidFill>
                <a:latin typeface="Franklin Gothic Book"/>
                <a:cs typeface="Franklin Gothic Book"/>
              </a:rPr>
              <a:t>h</a:t>
            </a:r>
            <a:r>
              <a:rPr sz="1550" spc="-10" dirty="0">
                <a:solidFill>
                  <a:srgbClr val="FFFFFF"/>
                </a:solidFill>
                <a:latin typeface="Franklin Gothic Book"/>
                <a:cs typeface="Franklin Gothic Book"/>
              </a:rPr>
              <a:t>olesale </a:t>
            </a:r>
            <a:r>
              <a:rPr sz="1550" spc="-15" dirty="0">
                <a:solidFill>
                  <a:srgbClr val="FFFFFF"/>
                </a:solidFill>
                <a:latin typeface="Franklin Gothic Book"/>
                <a:cs typeface="Franklin Gothic Book"/>
              </a:rPr>
              <a:t>ma</a:t>
            </a:r>
            <a:r>
              <a:rPr sz="1550" spc="-20" dirty="0">
                <a:solidFill>
                  <a:srgbClr val="FFFFFF"/>
                </a:solidFill>
                <a:latin typeface="Franklin Gothic Book"/>
                <a:cs typeface="Franklin Gothic Book"/>
              </a:rPr>
              <a:t>r</a:t>
            </a:r>
            <a:r>
              <a:rPr sz="1550" spc="-45" dirty="0">
                <a:solidFill>
                  <a:srgbClr val="FFFFFF"/>
                </a:solidFill>
                <a:latin typeface="Franklin Gothic Book"/>
                <a:cs typeface="Franklin Gothic Book"/>
              </a:rPr>
              <a:t>k</a:t>
            </a:r>
            <a:r>
              <a:rPr sz="1550" spc="-25" dirty="0">
                <a:solidFill>
                  <a:srgbClr val="FFFFFF"/>
                </a:solidFill>
                <a:latin typeface="Franklin Gothic Book"/>
                <a:cs typeface="Franklin Gothic Book"/>
              </a:rPr>
              <a:t>e</a:t>
            </a:r>
            <a:r>
              <a:rPr sz="1550" spc="-10" dirty="0">
                <a:solidFill>
                  <a:srgbClr val="FFFFFF"/>
                </a:solidFill>
                <a:latin typeface="Franklin Gothic Book"/>
                <a:cs typeface="Franklin Gothic Book"/>
              </a:rPr>
              <a:t>ts.</a:t>
            </a:r>
            <a:endParaRPr sz="1550">
              <a:latin typeface="Franklin Gothic Book"/>
              <a:cs typeface="Franklin Gothic Book"/>
            </a:endParaRPr>
          </a:p>
          <a:p>
            <a:pPr marL="189230" indent="-176530">
              <a:lnSpc>
                <a:spcPts val="1889"/>
              </a:lnSpc>
              <a:buClr>
                <a:srgbClr val="FFFFFF"/>
              </a:buClr>
              <a:buFont typeface="Franklin Gothic Book"/>
              <a:buChar char="•"/>
              <a:tabLst>
                <a:tab pos="189865" algn="l"/>
              </a:tabLst>
            </a:pPr>
            <a:r>
              <a:rPr sz="1550" spc="-25" dirty="0">
                <a:solidFill>
                  <a:srgbClr val="FFFFFF"/>
                </a:solidFill>
                <a:latin typeface="Franklin Gothic Book"/>
                <a:cs typeface="Franklin Gothic Book"/>
              </a:rPr>
              <a:t>P</a:t>
            </a:r>
            <a:r>
              <a:rPr sz="1550" spc="-50" dirty="0">
                <a:solidFill>
                  <a:srgbClr val="FFFFFF"/>
                </a:solidFill>
                <a:latin typeface="Franklin Gothic Book"/>
                <a:cs typeface="Franklin Gothic Book"/>
              </a:rPr>
              <a:t>a</a:t>
            </a:r>
            <a:r>
              <a:rPr sz="1550" spc="-10" dirty="0">
                <a:solidFill>
                  <a:srgbClr val="FFFFFF"/>
                </a:solidFill>
                <a:latin typeface="Franklin Gothic Book"/>
                <a:cs typeface="Franklin Gothic Book"/>
              </a:rPr>
              <a:t>yment</a:t>
            </a:r>
            <a:r>
              <a:rPr sz="1550" spc="5" dirty="0">
                <a:solidFill>
                  <a:srgbClr val="FFFFFF"/>
                </a:solidFill>
                <a:latin typeface="Franklin Gothic Book"/>
                <a:cs typeface="Franklin Gothic Book"/>
              </a:rPr>
              <a:t> </a:t>
            </a:r>
            <a:r>
              <a:rPr sz="1550" spc="-40" dirty="0">
                <a:solidFill>
                  <a:srgbClr val="FFFFFF"/>
                </a:solidFill>
                <a:latin typeface="Franklin Gothic Book"/>
                <a:cs typeface="Franklin Gothic Book"/>
              </a:rPr>
              <a:t>f</a:t>
            </a:r>
            <a:r>
              <a:rPr sz="1550" spc="-10" dirty="0">
                <a:solidFill>
                  <a:srgbClr val="FFFFFF"/>
                </a:solidFill>
                <a:latin typeface="Franklin Gothic Book"/>
                <a:cs typeface="Franklin Gothic Book"/>
              </a:rPr>
              <a:t>or</a:t>
            </a:r>
            <a:r>
              <a:rPr sz="1550" spc="-5" dirty="0">
                <a:solidFill>
                  <a:srgbClr val="FFFFFF"/>
                </a:solidFill>
                <a:latin typeface="Franklin Gothic Book"/>
                <a:cs typeface="Franklin Gothic Book"/>
              </a:rPr>
              <a:t> </a:t>
            </a:r>
            <a:r>
              <a:rPr sz="1550" spc="-10" dirty="0">
                <a:solidFill>
                  <a:srgbClr val="FFFFFF"/>
                </a:solidFill>
                <a:latin typeface="Franklin Gothic Book"/>
                <a:cs typeface="Franklin Gothic Book"/>
              </a:rPr>
              <a:t>ZECs</a:t>
            </a:r>
            <a:r>
              <a:rPr sz="1550" spc="-5" dirty="0">
                <a:solidFill>
                  <a:srgbClr val="FFFFFF"/>
                </a:solidFill>
                <a:latin typeface="Franklin Gothic Book"/>
                <a:cs typeface="Franklin Gothic Book"/>
              </a:rPr>
              <a:t> </a:t>
            </a:r>
            <a:r>
              <a:rPr sz="1550" spc="-10" dirty="0">
                <a:solidFill>
                  <a:srgbClr val="FFFFFF"/>
                </a:solidFill>
                <a:latin typeface="Franklin Gothic Book"/>
                <a:cs typeface="Franklin Gothic Book"/>
              </a:rPr>
              <a:t>is</a:t>
            </a:r>
            <a:r>
              <a:rPr sz="1550" dirty="0">
                <a:solidFill>
                  <a:srgbClr val="FFFFFF"/>
                </a:solidFill>
                <a:latin typeface="Franklin Gothic Book"/>
                <a:cs typeface="Franklin Gothic Book"/>
              </a:rPr>
              <a:t> </a:t>
            </a:r>
            <a:r>
              <a:rPr sz="1550" spc="-10" dirty="0">
                <a:solidFill>
                  <a:srgbClr val="FFFFFF"/>
                </a:solidFill>
                <a:latin typeface="Franklin Gothic Book"/>
                <a:cs typeface="Franklin Gothic Book"/>
              </a:rPr>
              <a:t>n</a:t>
            </a:r>
            <a:r>
              <a:rPr sz="1550" spc="-30" dirty="0">
                <a:solidFill>
                  <a:srgbClr val="FFFFFF"/>
                </a:solidFill>
                <a:latin typeface="Franklin Gothic Book"/>
                <a:cs typeface="Franklin Gothic Book"/>
              </a:rPr>
              <a:t>o</a:t>
            </a:r>
            <a:r>
              <a:rPr sz="1550" spc="-5" dirty="0">
                <a:solidFill>
                  <a:srgbClr val="FFFFFF"/>
                </a:solidFill>
                <a:latin typeface="Franklin Gothic Book"/>
                <a:cs typeface="Franklin Gothic Book"/>
              </a:rPr>
              <a:t>t </a:t>
            </a:r>
            <a:r>
              <a:rPr sz="1550" spc="-10" dirty="0">
                <a:solidFill>
                  <a:srgbClr val="FFFFFF"/>
                </a:solidFill>
                <a:latin typeface="Franklin Gothic Book"/>
                <a:cs typeface="Franklin Gothic Book"/>
              </a:rPr>
              <a:t>“</a:t>
            </a:r>
            <a:r>
              <a:rPr sz="1550" spc="-25" dirty="0">
                <a:solidFill>
                  <a:srgbClr val="FFFFFF"/>
                </a:solidFill>
                <a:latin typeface="Franklin Gothic Book"/>
                <a:cs typeface="Franklin Gothic Book"/>
              </a:rPr>
              <a:t>te</a:t>
            </a:r>
            <a:r>
              <a:rPr sz="1550" spc="-5" dirty="0">
                <a:solidFill>
                  <a:srgbClr val="FFFFFF"/>
                </a:solidFill>
                <a:latin typeface="Franklin Gothic Book"/>
                <a:cs typeface="Franklin Gothic Book"/>
              </a:rPr>
              <a:t>th</a:t>
            </a:r>
            <a:r>
              <a:rPr sz="1550" spc="-10" dirty="0">
                <a:solidFill>
                  <a:srgbClr val="FFFFFF"/>
                </a:solidFill>
                <a:latin typeface="Franklin Gothic Book"/>
                <a:cs typeface="Franklin Gothic Book"/>
              </a:rPr>
              <a:t>ere</a:t>
            </a:r>
            <a:r>
              <a:rPr sz="1550" spc="-20" dirty="0">
                <a:solidFill>
                  <a:srgbClr val="FFFFFF"/>
                </a:solidFill>
                <a:latin typeface="Franklin Gothic Book"/>
                <a:cs typeface="Franklin Gothic Book"/>
              </a:rPr>
              <a:t>d</a:t>
            </a:r>
            <a:r>
              <a:rPr sz="1550" spc="-10" dirty="0">
                <a:solidFill>
                  <a:srgbClr val="FFFFFF"/>
                </a:solidFill>
                <a:latin typeface="Franklin Gothic Book"/>
                <a:cs typeface="Franklin Gothic Book"/>
              </a:rPr>
              <a:t>”</a:t>
            </a:r>
            <a:r>
              <a:rPr sz="1550" spc="-5" dirty="0">
                <a:solidFill>
                  <a:srgbClr val="FFFFFF"/>
                </a:solidFill>
                <a:latin typeface="Franklin Gothic Book"/>
                <a:cs typeface="Franklin Gothic Book"/>
              </a:rPr>
              <a:t> </a:t>
            </a:r>
            <a:r>
              <a:rPr sz="1550" spc="-30" dirty="0">
                <a:solidFill>
                  <a:srgbClr val="FFFFFF"/>
                </a:solidFill>
                <a:latin typeface="Franklin Gothic Book"/>
                <a:cs typeface="Franklin Gothic Book"/>
              </a:rPr>
              <a:t>t</a:t>
            </a:r>
            <a:r>
              <a:rPr sz="1550" spc="-10" dirty="0">
                <a:solidFill>
                  <a:srgbClr val="FFFFFF"/>
                </a:solidFill>
                <a:latin typeface="Franklin Gothic Book"/>
                <a:cs typeface="Franklin Gothic Book"/>
              </a:rPr>
              <a:t>o</a:t>
            </a:r>
            <a:r>
              <a:rPr sz="1550" spc="-5" dirty="0">
                <a:solidFill>
                  <a:srgbClr val="FFFFFF"/>
                </a:solidFill>
                <a:latin typeface="Franklin Gothic Book"/>
                <a:cs typeface="Franklin Gothic Book"/>
              </a:rPr>
              <a:t> </a:t>
            </a:r>
            <a:r>
              <a:rPr sz="1550" spc="-20" dirty="0">
                <a:solidFill>
                  <a:srgbClr val="FFFFFF"/>
                </a:solidFill>
                <a:latin typeface="Franklin Gothic Book"/>
                <a:cs typeface="Franklin Gothic Book"/>
              </a:rPr>
              <a:t>a</a:t>
            </a:r>
            <a:r>
              <a:rPr sz="1550" spc="-10" dirty="0">
                <a:solidFill>
                  <a:srgbClr val="FFFFFF"/>
                </a:solidFill>
                <a:latin typeface="Franklin Gothic Book"/>
                <a:cs typeface="Franklin Gothic Book"/>
              </a:rPr>
              <a:t>ct</a:t>
            </a:r>
            <a:r>
              <a:rPr sz="1550" dirty="0">
                <a:solidFill>
                  <a:srgbClr val="FFFFFF"/>
                </a:solidFill>
                <a:latin typeface="Franklin Gothic Book"/>
                <a:cs typeface="Franklin Gothic Book"/>
              </a:rPr>
              <a:t>i</a:t>
            </a:r>
            <a:r>
              <a:rPr sz="1550" spc="-10" dirty="0">
                <a:solidFill>
                  <a:srgbClr val="FFFFFF"/>
                </a:solidFill>
                <a:latin typeface="Franklin Gothic Book"/>
                <a:cs typeface="Franklin Gothic Book"/>
              </a:rPr>
              <a:t>on</a:t>
            </a:r>
            <a:r>
              <a:rPr sz="1550" spc="5" dirty="0">
                <a:solidFill>
                  <a:srgbClr val="FFFFFF"/>
                </a:solidFill>
                <a:latin typeface="Franklin Gothic Book"/>
                <a:cs typeface="Franklin Gothic Book"/>
              </a:rPr>
              <a:t> </a:t>
            </a:r>
            <a:r>
              <a:rPr sz="1550" spc="-10" dirty="0">
                <a:solidFill>
                  <a:srgbClr val="FFFFFF"/>
                </a:solidFill>
                <a:latin typeface="Franklin Gothic Book"/>
                <a:cs typeface="Franklin Gothic Book"/>
              </a:rPr>
              <a:t>in</a:t>
            </a:r>
            <a:r>
              <a:rPr sz="1550" spc="-15" dirty="0">
                <a:solidFill>
                  <a:srgbClr val="FFFFFF"/>
                </a:solidFill>
                <a:latin typeface="Franklin Gothic Book"/>
                <a:cs typeface="Franklin Gothic Book"/>
              </a:rPr>
              <a:t> </a:t>
            </a:r>
            <a:r>
              <a:rPr sz="1550" spc="-10" dirty="0">
                <a:solidFill>
                  <a:srgbClr val="FFFFFF"/>
                </a:solidFill>
                <a:latin typeface="Franklin Gothic Book"/>
                <a:cs typeface="Franklin Gothic Book"/>
              </a:rPr>
              <a:t>a</a:t>
            </a:r>
            <a:r>
              <a:rPr sz="1550" dirty="0">
                <a:solidFill>
                  <a:srgbClr val="FFFFFF"/>
                </a:solidFill>
                <a:latin typeface="Franklin Gothic Book"/>
                <a:cs typeface="Franklin Gothic Book"/>
              </a:rPr>
              <a:t> </a:t>
            </a:r>
            <a:r>
              <a:rPr sz="1550" spc="-10" dirty="0">
                <a:solidFill>
                  <a:srgbClr val="FFFFFF"/>
                </a:solidFill>
                <a:latin typeface="Franklin Gothic Book"/>
                <a:cs typeface="Franklin Gothic Book"/>
              </a:rPr>
              <a:t>FE</a:t>
            </a:r>
            <a:r>
              <a:rPr sz="1550" spc="-35" dirty="0">
                <a:solidFill>
                  <a:srgbClr val="FFFFFF"/>
                </a:solidFill>
                <a:latin typeface="Franklin Gothic Book"/>
                <a:cs typeface="Franklin Gothic Book"/>
              </a:rPr>
              <a:t>R</a:t>
            </a:r>
            <a:r>
              <a:rPr sz="1550" spc="-10" dirty="0">
                <a:solidFill>
                  <a:srgbClr val="FFFFFF"/>
                </a:solidFill>
                <a:latin typeface="Franklin Gothic Book"/>
                <a:cs typeface="Franklin Gothic Book"/>
              </a:rPr>
              <a:t>C</a:t>
            </a:r>
            <a:r>
              <a:rPr sz="1550" spc="-5" dirty="0">
                <a:solidFill>
                  <a:srgbClr val="FFFFFF"/>
                </a:solidFill>
                <a:latin typeface="Franklin Gothic Book"/>
                <a:cs typeface="Franklin Gothic Book"/>
              </a:rPr>
              <a:t> </a:t>
            </a:r>
            <a:r>
              <a:rPr sz="1550" spc="-10" dirty="0">
                <a:solidFill>
                  <a:srgbClr val="FFFFFF"/>
                </a:solidFill>
                <a:latin typeface="Franklin Gothic Book"/>
                <a:cs typeface="Franklin Gothic Book"/>
              </a:rPr>
              <a:t>juris</a:t>
            </a:r>
            <a:r>
              <a:rPr sz="1550" spc="-15" dirty="0">
                <a:solidFill>
                  <a:srgbClr val="FFFFFF"/>
                </a:solidFill>
                <a:latin typeface="Franklin Gothic Book"/>
                <a:cs typeface="Franklin Gothic Book"/>
              </a:rPr>
              <a:t>d</a:t>
            </a:r>
            <a:r>
              <a:rPr sz="1550" spc="-10" dirty="0">
                <a:solidFill>
                  <a:srgbClr val="FFFFFF"/>
                </a:solidFill>
                <a:latin typeface="Franklin Gothic Book"/>
                <a:cs typeface="Franklin Gothic Book"/>
              </a:rPr>
              <a:t>ict</a:t>
            </a:r>
            <a:r>
              <a:rPr sz="1550" dirty="0">
                <a:solidFill>
                  <a:srgbClr val="FFFFFF"/>
                </a:solidFill>
                <a:latin typeface="Franklin Gothic Book"/>
                <a:cs typeface="Franklin Gothic Book"/>
              </a:rPr>
              <a:t>i</a:t>
            </a:r>
            <a:r>
              <a:rPr sz="1550" spc="-10" dirty="0">
                <a:solidFill>
                  <a:srgbClr val="FFFFFF"/>
                </a:solidFill>
                <a:latin typeface="Franklin Gothic Book"/>
                <a:cs typeface="Franklin Gothic Book"/>
              </a:rPr>
              <a:t>onal</a:t>
            </a:r>
            <a:r>
              <a:rPr sz="1550" spc="5" dirty="0">
                <a:solidFill>
                  <a:srgbClr val="FFFFFF"/>
                </a:solidFill>
                <a:latin typeface="Franklin Gothic Book"/>
                <a:cs typeface="Franklin Gothic Book"/>
              </a:rPr>
              <a:t> </a:t>
            </a:r>
            <a:r>
              <a:rPr sz="1600" spc="-15" dirty="0">
                <a:solidFill>
                  <a:srgbClr val="FFFFFF"/>
                </a:solidFill>
                <a:latin typeface="Franklin Gothic Book"/>
                <a:cs typeface="Franklin Gothic Book"/>
              </a:rPr>
              <a:t>m</a:t>
            </a:r>
            <a:r>
              <a:rPr sz="1600" spc="-20" dirty="0">
                <a:solidFill>
                  <a:srgbClr val="FFFFFF"/>
                </a:solidFill>
                <a:latin typeface="Franklin Gothic Book"/>
                <a:cs typeface="Franklin Gothic Book"/>
              </a:rPr>
              <a:t>a</a:t>
            </a:r>
            <a:r>
              <a:rPr sz="1600" spc="-25" dirty="0">
                <a:solidFill>
                  <a:srgbClr val="FFFFFF"/>
                </a:solidFill>
                <a:latin typeface="Franklin Gothic Book"/>
                <a:cs typeface="Franklin Gothic Book"/>
              </a:rPr>
              <a:t>r</a:t>
            </a:r>
            <a:r>
              <a:rPr sz="1600" spc="-45" dirty="0">
                <a:solidFill>
                  <a:srgbClr val="FFFFFF"/>
                </a:solidFill>
                <a:latin typeface="Franklin Gothic Book"/>
                <a:cs typeface="Franklin Gothic Book"/>
              </a:rPr>
              <a:t>k</a:t>
            </a:r>
            <a:r>
              <a:rPr sz="1600" spc="-30" dirty="0">
                <a:solidFill>
                  <a:srgbClr val="FFFFFF"/>
                </a:solidFill>
                <a:latin typeface="Franklin Gothic Book"/>
                <a:cs typeface="Franklin Gothic Book"/>
              </a:rPr>
              <a:t>e</a:t>
            </a:r>
            <a:r>
              <a:rPr sz="1600" spc="-5" dirty="0">
                <a:solidFill>
                  <a:srgbClr val="FFFFFF"/>
                </a:solidFill>
                <a:latin typeface="Franklin Gothic Book"/>
                <a:cs typeface="Franklin Gothic Book"/>
              </a:rPr>
              <a:t>t.</a:t>
            </a:r>
            <a:endParaRPr sz="1600">
              <a:latin typeface="Franklin Gothic Book"/>
              <a:cs typeface="Franklin Gothic Book"/>
            </a:endParaRPr>
          </a:p>
          <a:p>
            <a:pPr>
              <a:lnSpc>
                <a:spcPct val="100000"/>
              </a:lnSpc>
            </a:pPr>
            <a:endParaRPr sz="1600">
              <a:latin typeface="Times New Roman"/>
              <a:cs typeface="Times New Roman"/>
            </a:endParaRPr>
          </a:p>
          <a:p>
            <a:pPr marL="15875" marR="159385">
              <a:lnSpc>
                <a:spcPct val="85100"/>
              </a:lnSpc>
              <a:spcBef>
                <a:spcPts val="1015"/>
              </a:spcBef>
            </a:pPr>
            <a:r>
              <a:rPr sz="1700" spc="-5" dirty="0">
                <a:solidFill>
                  <a:srgbClr val="FFFFFF"/>
                </a:solidFill>
                <a:latin typeface="Franklin Gothic Book"/>
                <a:cs typeface="Franklin Gothic Book"/>
              </a:rPr>
              <a:t>MOPR</a:t>
            </a:r>
            <a:r>
              <a:rPr sz="1700" dirty="0">
                <a:solidFill>
                  <a:srgbClr val="FFFFFF"/>
                </a:solidFill>
                <a:latin typeface="Franklin Gothic Book"/>
                <a:cs typeface="Franklin Gothic Book"/>
              </a:rPr>
              <a:t>s</a:t>
            </a:r>
            <a:r>
              <a:rPr sz="1700" spc="-15" dirty="0">
                <a:solidFill>
                  <a:srgbClr val="FFFFFF"/>
                </a:solidFill>
                <a:latin typeface="Franklin Gothic Book"/>
                <a:cs typeface="Franklin Gothic Book"/>
              </a:rPr>
              <a:t> </a:t>
            </a:r>
            <a:r>
              <a:rPr sz="1700" dirty="0">
                <a:solidFill>
                  <a:srgbClr val="FFFFFF"/>
                </a:solidFill>
                <a:latin typeface="Franklin Gothic Book"/>
                <a:cs typeface="Franklin Gothic Book"/>
              </a:rPr>
              <a:t>are</a:t>
            </a:r>
            <a:r>
              <a:rPr sz="1700" spc="-5" dirty="0">
                <a:solidFill>
                  <a:srgbClr val="FFFFFF"/>
                </a:solidFill>
                <a:latin typeface="Franklin Gothic Book"/>
                <a:cs typeface="Franklin Gothic Book"/>
              </a:rPr>
              <a:t> </a:t>
            </a:r>
            <a:r>
              <a:rPr sz="1700" dirty="0">
                <a:solidFill>
                  <a:srgbClr val="FFFFFF"/>
                </a:solidFill>
                <a:latin typeface="Franklin Gothic Book"/>
                <a:cs typeface="Franklin Gothic Book"/>
              </a:rPr>
              <a:t>a</a:t>
            </a:r>
            <a:r>
              <a:rPr sz="1700" spc="-10" dirty="0">
                <a:solidFill>
                  <a:srgbClr val="FFFFFF"/>
                </a:solidFill>
                <a:latin typeface="Franklin Gothic Book"/>
                <a:cs typeface="Franklin Gothic Book"/>
              </a:rPr>
              <a:t> </a:t>
            </a:r>
            <a:r>
              <a:rPr sz="1700" spc="-20" dirty="0">
                <a:solidFill>
                  <a:srgbClr val="FFFFFF"/>
                </a:solidFill>
                <a:latin typeface="Franklin Gothic Book"/>
                <a:cs typeface="Franklin Gothic Book"/>
              </a:rPr>
              <a:t>t</a:t>
            </a:r>
            <a:r>
              <a:rPr sz="1700" dirty="0">
                <a:solidFill>
                  <a:srgbClr val="FFFFFF"/>
                </a:solidFill>
                <a:latin typeface="Franklin Gothic Book"/>
                <a:cs typeface="Franklin Gothic Book"/>
              </a:rPr>
              <a:t>ool</a:t>
            </a:r>
            <a:r>
              <a:rPr sz="1700" spc="-15" dirty="0">
                <a:solidFill>
                  <a:srgbClr val="FFFFFF"/>
                </a:solidFill>
                <a:latin typeface="Franklin Gothic Book"/>
                <a:cs typeface="Franklin Gothic Book"/>
              </a:rPr>
              <a:t> </a:t>
            </a:r>
            <a:r>
              <a:rPr sz="1700" spc="-20" dirty="0">
                <a:solidFill>
                  <a:srgbClr val="FFFFFF"/>
                </a:solidFill>
                <a:latin typeface="Franklin Gothic Book"/>
                <a:cs typeface="Franklin Gothic Book"/>
              </a:rPr>
              <a:t>t</a:t>
            </a:r>
            <a:r>
              <a:rPr sz="1700" dirty="0">
                <a:solidFill>
                  <a:srgbClr val="FFFFFF"/>
                </a:solidFill>
                <a:latin typeface="Franklin Gothic Book"/>
                <a:cs typeface="Franklin Gothic Book"/>
              </a:rPr>
              <a:t>o</a:t>
            </a:r>
            <a:r>
              <a:rPr sz="1700" spc="-15" dirty="0">
                <a:solidFill>
                  <a:srgbClr val="FFFFFF"/>
                </a:solidFill>
                <a:latin typeface="Franklin Gothic Book"/>
                <a:cs typeface="Franklin Gothic Book"/>
              </a:rPr>
              <a:t> </a:t>
            </a:r>
            <a:r>
              <a:rPr sz="1700" dirty="0">
                <a:solidFill>
                  <a:srgbClr val="FFFFFF"/>
                </a:solidFill>
                <a:latin typeface="Franklin Gothic Book"/>
                <a:cs typeface="Franklin Gothic Book"/>
              </a:rPr>
              <a:t>a</a:t>
            </a:r>
            <a:r>
              <a:rPr sz="1700" spc="-10" dirty="0">
                <a:solidFill>
                  <a:srgbClr val="FFFFFF"/>
                </a:solidFill>
                <a:latin typeface="Franklin Gothic Book"/>
                <a:cs typeface="Franklin Gothic Book"/>
              </a:rPr>
              <a:t>dd</a:t>
            </a:r>
            <a:r>
              <a:rPr sz="1700" dirty="0">
                <a:solidFill>
                  <a:srgbClr val="FFFFFF"/>
                </a:solidFill>
                <a:latin typeface="Franklin Gothic Book"/>
                <a:cs typeface="Franklin Gothic Book"/>
              </a:rPr>
              <a:t>ress</a:t>
            </a:r>
            <a:r>
              <a:rPr sz="1700" spc="-5" dirty="0">
                <a:solidFill>
                  <a:srgbClr val="FFFFFF"/>
                </a:solidFill>
                <a:latin typeface="Franklin Gothic Book"/>
                <a:cs typeface="Franklin Gothic Book"/>
              </a:rPr>
              <a:t> </a:t>
            </a:r>
            <a:r>
              <a:rPr sz="1700" dirty="0">
                <a:solidFill>
                  <a:srgbClr val="FFFFFF"/>
                </a:solidFill>
                <a:latin typeface="Franklin Gothic Book"/>
                <a:cs typeface="Franklin Gothic Book"/>
              </a:rPr>
              <a:t>the</a:t>
            </a:r>
            <a:r>
              <a:rPr sz="1700" spc="-5" dirty="0">
                <a:solidFill>
                  <a:srgbClr val="FFFFFF"/>
                </a:solidFill>
                <a:latin typeface="Franklin Gothic Book"/>
                <a:cs typeface="Franklin Gothic Book"/>
              </a:rPr>
              <a:t> </a:t>
            </a:r>
            <a:r>
              <a:rPr sz="1700" spc="-25" dirty="0">
                <a:solidFill>
                  <a:srgbClr val="FFFFFF"/>
                </a:solidFill>
                <a:latin typeface="Franklin Gothic Book"/>
                <a:cs typeface="Franklin Gothic Book"/>
              </a:rPr>
              <a:t>e</a:t>
            </a:r>
            <a:r>
              <a:rPr sz="1700" spc="-30" dirty="0">
                <a:solidFill>
                  <a:srgbClr val="FFFFFF"/>
                </a:solidFill>
                <a:latin typeface="Franklin Gothic Book"/>
                <a:cs typeface="Franklin Gothic Book"/>
              </a:rPr>
              <a:t>x</a:t>
            </a:r>
            <a:r>
              <a:rPr sz="1700" dirty="0">
                <a:solidFill>
                  <a:srgbClr val="FFFFFF"/>
                </a:solidFill>
                <a:latin typeface="Franklin Gothic Book"/>
                <a:cs typeface="Franklin Gothic Book"/>
              </a:rPr>
              <a:t>e</a:t>
            </a:r>
            <a:r>
              <a:rPr sz="1700" spc="-25" dirty="0">
                <a:solidFill>
                  <a:srgbClr val="FFFFFF"/>
                </a:solidFill>
                <a:latin typeface="Franklin Gothic Book"/>
                <a:cs typeface="Franklin Gothic Book"/>
              </a:rPr>
              <a:t>r</a:t>
            </a:r>
            <a:r>
              <a:rPr sz="1700" dirty="0">
                <a:solidFill>
                  <a:srgbClr val="FFFFFF"/>
                </a:solidFill>
                <a:latin typeface="Franklin Gothic Book"/>
                <a:cs typeface="Franklin Gothic Book"/>
              </a:rPr>
              <a:t>cise</a:t>
            </a:r>
            <a:r>
              <a:rPr sz="1700" spc="-40" dirty="0">
                <a:solidFill>
                  <a:srgbClr val="FFFFFF"/>
                </a:solidFill>
                <a:latin typeface="Franklin Gothic Book"/>
                <a:cs typeface="Franklin Gothic Book"/>
              </a:rPr>
              <a:t> </a:t>
            </a:r>
            <a:r>
              <a:rPr sz="1700" dirty="0">
                <a:solidFill>
                  <a:srgbClr val="FFFFFF"/>
                </a:solidFill>
                <a:latin typeface="Franklin Gothic Book"/>
                <a:cs typeface="Franklin Gothic Book"/>
              </a:rPr>
              <a:t>of</a:t>
            </a:r>
            <a:r>
              <a:rPr sz="1700" spc="-5" dirty="0">
                <a:solidFill>
                  <a:srgbClr val="FFFFFF"/>
                </a:solidFill>
                <a:latin typeface="Franklin Gothic Book"/>
                <a:cs typeface="Franklin Gothic Book"/>
              </a:rPr>
              <a:t> bu</a:t>
            </a:r>
            <a:r>
              <a:rPr sz="1700" spc="-25" dirty="0">
                <a:solidFill>
                  <a:srgbClr val="FFFFFF"/>
                </a:solidFill>
                <a:latin typeface="Franklin Gothic Book"/>
                <a:cs typeface="Franklin Gothic Book"/>
              </a:rPr>
              <a:t>y</a:t>
            </a:r>
            <a:r>
              <a:rPr sz="1700" dirty="0">
                <a:solidFill>
                  <a:srgbClr val="FFFFFF"/>
                </a:solidFill>
                <a:latin typeface="Franklin Gothic Book"/>
                <a:cs typeface="Franklin Gothic Book"/>
              </a:rPr>
              <a:t>er</a:t>
            </a:r>
            <a:r>
              <a:rPr sz="1700" spc="-15" dirty="0">
                <a:solidFill>
                  <a:srgbClr val="FFFFFF"/>
                </a:solidFill>
                <a:latin typeface="Franklin Gothic Book"/>
                <a:cs typeface="Franklin Gothic Book"/>
              </a:rPr>
              <a:t> </a:t>
            </a:r>
            <a:r>
              <a:rPr sz="1700" dirty="0">
                <a:solidFill>
                  <a:srgbClr val="FFFFFF"/>
                </a:solidFill>
                <a:latin typeface="Franklin Gothic Book"/>
                <a:cs typeface="Franklin Gothic Book"/>
              </a:rPr>
              <a:t>ma</a:t>
            </a:r>
            <a:r>
              <a:rPr sz="1700" spc="-10" dirty="0">
                <a:solidFill>
                  <a:srgbClr val="FFFFFF"/>
                </a:solidFill>
                <a:latin typeface="Franklin Gothic Book"/>
                <a:cs typeface="Franklin Gothic Book"/>
              </a:rPr>
              <a:t>r</a:t>
            </a:r>
            <a:r>
              <a:rPr sz="1700" spc="-40" dirty="0">
                <a:solidFill>
                  <a:srgbClr val="FFFFFF"/>
                </a:solidFill>
                <a:latin typeface="Franklin Gothic Book"/>
                <a:cs typeface="Franklin Gothic Book"/>
              </a:rPr>
              <a:t>k</a:t>
            </a:r>
            <a:r>
              <a:rPr sz="1700" spc="-15" dirty="0">
                <a:solidFill>
                  <a:srgbClr val="FFFFFF"/>
                </a:solidFill>
                <a:latin typeface="Franklin Gothic Book"/>
                <a:cs typeface="Franklin Gothic Book"/>
              </a:rPr>
              <a:t>e</a:t>
            </a:r>
            <a:r>
              <a:rPr sz="1700" dirty="0">
                <a:solidFill>
                  <a:srgbClr val="FFFFFF"/>
                </a:solidFill>
                <a:latin typeface="Franklin Gothic Book"/>
                <a:cs typeface="Franklin Gothic Book"/>
              </a:rPr>
              <a:t>t</a:t>
            </a:r>
            <a:r>
              <a:rPr sz="1700" spc="-15" dirty="0">
                <a:solidFill>
                  <a:srgbClr val="FFFFFF"/>
                </a:solidFill>
                <a:latin typeface="Franklin Gothic Book"/>
                <a:cs typeface="Franklin Gothic Book"/>
              </a:rPr>
              <a:t> </a:t>
            </a:r>
            <a:r>
              <a:rPr sz="1700" spc="-5" dirty="0">
                <a:solidFill>
                  <a:srgbClr val="FFFFFF"/>
                </a:solidFill>
                <a:latin typeface="Franklin Gothic Book"/>
                <a:cs typeface="Franklin Gothic Book"/>
              </a:rPr>
              <a:t>p</a:t>
            </a:r>
            <a:r>
              <a:rPr sz="1700" spc="-20" dirty="0">
                <a:solidFill>
                  <a:srgbClr val="FFFFFF"/>
                </a:solidFill>
                <a:latin typeface="Franklin Gothic Book"/>
                <a:cs typeface="Franklin Gothic Book"/>
              </a:rPr>
              <a:t>o</a:t>
            </a:r>
            <a:r>
              <a:rPr sz="1700" spc="-30" dirty="0">
                <a:solidFill>
                  <a:srgbClr val="FFFFFF"/>
                </a:solidFill>
                <a:latin typeface="Franklin Gothic Book"/>
                <a:cs typeface="Franklin Gothic Book"/>
              </a:rPr>
              <a:t>w</a:t>
            </a:r>
            <a:r>
              <a:rPr sz="1700" dirty="0">
                <a:solidFill>
                  <a:srgbClr val="FFFFFF"/>
                </a:solidFill>
                <a:latin typeface="Franklin Gothic Book"/>
                <a:cs typeface="Franklin Gothic Book"/>
              </a:rPr>
              <a:t>er </a:t>
            </a:r>
            <a:r>
              <a:rPr sz="1700" spc="-35" dirty="0">
                <a:solidFill>
                  <a:srgbClr val="FFFFFF"/>
                </a:solidFill>
                <a:latin typeface="Franklin Gothic Book"/>
                <a:cs typeface="Franklin Gothic Book"/>
              </a:rPr>
              <a:t>b</a:t>
            </a:r>
            <a:r>
              <a:rPr sz="1700" dirty="0">
                <a:solidFill>
                  <a:srgbClr val="FFFFFF"/>
                </a:solidFill>
                <a:latin typeface="Franklin Gothic Book"/>
                <a:cs typeface="Franklin Gothic Book"/>
              </a:rPr>
              <a:t>y entities</a:t>
            </a:r>
            <a:r>
              <a:rPr sz="1700" spc="-30" dirty="0">
                <a:solidFill>
                  <a:srgbClr val="FFFFFF"/>
                </a:solidFill>
                <a:latin typeface="Franklin Gothic Book"/>
                <a:cs typeface="Franklin Gothic Book"/>
              </a:rPr>
              <a:t> </a:t>
            </a:r>
            <a:r>
              <a:rPr sz="1700" dirty="0">
                <a:solidFill>
                  <a:srgbClr val="FFFFFF"/>
                </a:solidFill>
                <a:latin typeface="Franklin Gothic Book"/>
                <a:cs typeface="Franklin Gothic Book"/>
              </a:rPr>
              <a:t>seeking</a:t>
            </a:r>
            <a:r>
              <a:rPr sz="1700" spc="-30" dirty="0">
                <a:solidFill>
                  <a:srgbClr val="FFFFFF"/>
                </a:solidFill>
                <a:latin typeface="Franklin Gothic Book"/>
                <a:cs typeface="Franklin Gothic Book"/>
              </a:rPr>
              <a:t> </a:t>
            </a:r>
            <a:r>
              <a:rPr sz="1700" dirty="0">
                <a:solidFill>
                  <a:srgbClr val="FFFFFF"/>
                </a:solidFill>
                <a:latin typeface="Franklin Gothic Book"/>
                <a:cs typeface="Franklin Gothic Book"/>
              </a:rPr>
              <a:t>l</a:t>
            </a:r>
            <a:r>
              <a:rPr sz="1700" spc="-20" dirty="0">
                <a:solidFill>
                  <a:srgbClr val="FFFFFF"/>
                </a:solidFill>
                <a:latin typeface="Franklin Gothic Book"/>
                <a:cs typeface="Franklin Gothic Book"/>
              </a:rPr>
              <a:t>o</a:t>
            </a:r>
            <a:r>
              <a:rPr sz="1700" spc="-30" dirty="0">
                <a:solidFill>
                  <a:srgbClr val="FFFFFF"/>
                </a:solidFill>
                <a:latin typeface="Franklin Gothic Book"/>
                <a:cs typeface="Franklin Gothic Book"/>
              </a:rPr>
              <a:t>w</a:t>
            </a:r>
            <a:r>
              <a:rPr sz="1700" dirty="0">
                <a:solidFill>
                  <a:srgbClr val="FFFFFF"/>
                </a:solidFill>
                <a:latin typeface="Franklin Gothic Book"/>
                <a:cs typeface="Franklin Gothic Book"/>
              </a:rPr>
              <a:t>er</a:t>
            </a:r>
            <a:r>
              <a:rPr sz="1700" spc="-20" dirty="0">
                <a:solidFill>
                  <a:srgbClr val="FFFFFF"/>
                </a:solidFill>
                <a:latin typeface="Franklin Gothic Book"/>
                <a:cs typeface="Franklin Gothic Book"/>
              </a:rPr>
              <a:t> </a:t>
            </a:r>
            <a:r>
              <a:rPr sz="1700" spc="-5" dirty="0">
                <a:solidFill>
                  <a:srgbClr val="FFFFFF"/>
                </a:solidFill>
                <a:latin typeface="Franklin Gothic Book"/>
                <a:cs typeface="Franklin Gothic Book"/>
              </a:rPr>
              <a:t>pr</a:t>
            </a:r>
            <a:r>
              <a:rPr sz="1700" spc="5" dirty="0">
                <a:solidFill>
                  <a:srgbClr val="FFFFFF"/>
                </a:solidFill>
                <a:latin typeface="Franklin Gothic Book"/>
                <a:cs typeface="Franklin Gothic Book"/>
              </a:rPr>
              <a:t>i</a:t>
            </a:r>
            <a:r>
              <a:rPr sz="1700" dirty="0">
                <a:solidFill>
                  <a:srgbClr val="FFFFFF"/>
                </a:solidFill>
                <a:latin typeface="Franklin Gothic Book"/>
                <a:cs typeface="Franklin Gothic Book"/>
              </a:rPr>
              <a:t>ces. </a:t>
            </a:r>
            <a:r>
              <a:rPr sz="1700" spc="-15" dirty="0">
                <a:solidFill>
                  <a:srgbClr val="FFFFFF"/>
                </a:solidFill>
                <a:latin typeface="Franklin Gothic Book"/>
                <a:cs typeface="Franklin Gothic Book"/>
              </a:rPr>
              <a:t> </a:t>
            </a:r>
            <a:r>
              <a:rPr sz="1700" spc="-5" dirty="0">
                <a:solidFill>
                  <a:srgbClr val="FFFFFF"/>
                </a:solidFill>
                <a:latin typeface="Franklin Gothic Book"/>
                <a:cs typeface="Franklin Gothic Book"/>
              </a:rPr>
              <a:t>Th</a:t>
            </a:r>
            <a:r>
              <a:rPr sz="1700" dirty="0">
                <a:solidFill>
                  <a:srgbClr val="FFFFFF"/>
                </a:solidFill>
                <a:latin typeface="Franklin Gothic Book"/>
                <a:cs typeface="Franklin Gothic Book"/>
              </a:rPr>
              <a:t>e</a:t>
            </a:r>
            <a:r>
              <a:rPr sz="1700" spc="-25" dirty="0">
                <a:solidFill>
                  <a:srgbClr val="FFFFFF"/>
                </a:solidFill>
                <a:latin typeface="Franklin Gothic Book"/>
                <a:cs typeface="Franklin Gothic Book"/>
              </a:rPr>
              <a:t> </a:t>
            </a:r>
            <a:r>
              <a:rPr sz="1700" dirty="0">
                <a:solidFill>
                  <a:srgbClr val="FFFFFF"/>
                </a:solidFill>
                <a:latin typeface="Franklin Gothic Book"/>
                <a:cs typeface="Franklin Gothic Book"/>
              </a:rPr>
              <a:t>clear</a:t>
            </a:r>
            <a:r>
              <a:rPr sz="1700" spc="-10" dirty="0">
                <a:solidFill>
                  <a:srgbClr val="FFFFFF"/>
                </a:solidFill>
                <a:latin typeface="Franklin Gothic Book"/>
                <a:cs typeface="Franklin Gothic Book"/>
              </a:rPr>
              <a:t> </a:t>
            </a:r>
            <a:r>
              <a:rPr sz="1700" spc="-5" dirty="0">
                <a:solidFill>
                  <a:srgbClr val="FFFFFF"/>
                </a:solidFill>
                <a:latin typeface="Franklin Gothic Book"/>
                <a:cs typeface="Franklin Gothic Book"/>
              </a:rPr>
              <a:t>pu</a:t>
            </a:r>
            <a:r>
              <a:rPr sz="1700" spc="-10" dirty="0">
                <a:solidFill>
                  <a:srgbClr val="FFFFFF"/>
                </a:solidFill>
                <a:latin typeface="Franklin Gothic Book"/>
                <a:cs typeface="Franklin Gothic Book"/>
              </a:rPr>
              <a:t>r</a:t>
            </a:r>
            <a:r>
              <a:rPr sz="1700" spc="-5" dirty="0">
                <a:solidFill>
                  <a:srgbClr val="FFFFFF"/>
                </a:solidFill>
                <a:latin typeface="Franklin Gothic Book"/>
                <a:cs typeface="Franklin Gothic Book"/>
              </a:rPr>
              <a:t>pos</a:t>
            </a:r>
            <a:r>
              <a:rPr sz="1700" dirty="0">
                <a:solidFill>
                  <a:srgbClr val="FFFFFF"/>
                </a:solidFill>
                <a:latin typeface="Franklin Gothic Book"/>
                <a:cs typeface="Franklin Gothic Book"/>
              </a:rPr>
              <a:t>e</a:t>
            </a:r>
            <a:r>
              <a:rPr sz="1700" spc="-30" dirty="0">
                <a:solidFill>
                  <a:srgbClr val="FFFFFF"/>
                </a:solidFill>
                <a:latin typeface="Franklin Gothic Book"/>
                <a:cs typeface="Franklin Gothic Book"/>
              </a:rPr>
              <a:t> </a:t>
            </a:r>
            <a:r>
              <a:rPr sz="1700" dirty="0">
                <a:solidFill>
                  <a:srgbClr val="FFFFFF"/>
                </a:solidFill>
                <a:latin typeface="Franklin Gothic Book"/>
                <a:cs typeface="Franklin Gothic Book"/>
              </a:rPr>
              <a:t>of ZEC</a:t>
            </a:r>
            <a:r>
              <a:rPr sz="1700" spc="-15" dirty="0">
                <a:solidFill>
                  <a:srgbClr val="FFFFFF"/>
                </a:solidFill>
                <a:latin typeface="Franklin Gothic Book"/>
                <a:cs typeface="Franklin Gothic Book"/>
              </a:rPr>
              <a:t> </a:t>
            </a:r>
            <a:r>
              <a:rPr sz="1700" spc="-5" dirty="0">
                <a:solidFill>
                  <a:srgbClr val="FFFFFF"/>
                </a:solidFill>
                <a:latin typeface="Franklin Gothic Book"/>
                <a:cs typeface="Franklin Gothic Book"/>
              </a:rPr>
              <a:t>p</a:t>
            </a:r>
            <a:r>
              <a:rPr sz="1700" spc="-35" dirty="0">
                <a:solidFill>
                  <a:srgbClr val="FFFFFF"/>
                </a:solidFill>
                <a:latin typeface="Franklin Gothic Book"/>
                <a:cs typeface="Franklin Gothic Book"/>
              </a:rPr>
              <a:t>r</a:t>
            </a:r>
            <a:r>
              <a:rPr sz="1700" dirty="0">
                <a:solidFill>
                  <a:srgbClr val="FFFFFF"/>
                </a:solidFill>
                <a:latin typeface="Franklin Gothic Book"/>
                <a:cs typeface="Franklin Gothic Book"/>
              </a:rPr>
              <a:t>ograms</a:t>
            </a:r>
            <a:r>
              <a:rPr sz="1700" spc="-35" dirty="0">
                <a:solidFill>
                  <a:srgbClr val="FFFFFF"/>
                </a:solidFill>
                <a:latin typeface="Franklin Gothic Book"/>
                <a:cs typeface="Franklin Gothic Book"/>
              </a:rPr>
              <a:t> </a:t>
            </a:r>
            <a:r>
              <a:rPr sz="1700" dirty="0">
                <a:solidFill>
                  <a:srgbClr val="FFFFFF"/>
                </a:solidFill>
                <a:latin typeface="Franklin Gothic Book"/>
                <a:cs typeface="Franklin Gothic Book"/>
              </a:rPr>
              <a:t>is</a:t>
            </a:r>
            <a:r>
              <a:rPr sz="1700" spc="-20" dirty="0">
                <a:solidFill>
                  <a:srgbClr val="FFFFFF"/>
                </a:solidFill>
                <a:latin typeface="Franklin Gothic Book"/>
                <a:cs typeface="Franklin Gothic Book"/>
              </a:rPr>
              <a:t> </a:t>
            </a:r>
            <a:r>
              <a:rPr sz="1700" spc="-25" dirty="0">
                <a:solidFill>
                  <a:srgbClr val="FFFFFF"/>
                </a:solidFill>
                <a:latin typeface="Franklin Gothic Book"/>
                <a:cs typeface="Franklin Gothic Book"/>
              </a:rPr>
              <a:t>t</a:t>
            </a:r>
            <a:r>
              <a:rPr sz="1700" dirty="0">
                <a:solidFill>
                  <a:srgbClr val="FFFFFF"/>
                </a:solidFill>
                <a:latin typeface="Franklin Gothic Book"/>
                <a:cs typeface="Franklin Gothic Book"/>
              </a:rPr>
              <a:t>o ensure</a:t>
            </a:r>
            <a:r>
              <a:rPr sz="1700" spc="-20" dirty="0">
                <a:solidFill>
                  <a:srgbClr val="FFFFFF"/>
                </a:solidFill>
                <a:latin typeface="Franklin Gothic Book"/>
                <a:cs typeface="Franklin Gothic Book"/>
              </a:rPr>
              <a:t> </a:t>
            </a:r>
            <a:r>
              <a:rPr sz="1700" dirty="0">
                <a:solidFill>
                  <a:srgbClr val="FFFFFF"/>
                </a:solidFill>
                <a:latin typeface="Franklin Gothic Book"/>
                <a:cs typeface="Franklin Gothic Book"/>
              </a:rPr>
              <a:t>carbon</a:t>
            </a:r>
            <a:r>
              <a:rPr sz="1700" spc="-25" dirty="0">
                <a:solidFill>
                  <a:srgbClr val="FFFFFF"/>
                </a:solidFill>
                <a:latin typeface="Franklin Gothic Book"/>
                <a:cs typeface="Franklin Gothic Book"/>
              </a:rPr>
              <a:t> </a:t>
            </a:r>
            <a:r>
              <a:rPr sz="1700" dirty="0">
                <a:solidFill>
                  <a:srgbClr val="FFFFFF"/>
                </a:solidFill>
                <a:latin typeface="Franklin Gothic Book"/>
                <a:cs typeface="Franklin Gothic Book"/>
              </a:rPr>
              <a:t>ab</a:t>
            </a:r>
            <a:r>
              <a:rPr sz="1700" spc="-10" dirty="0">
                <a:solidFill>
                  <a:srgbClr val="FFFFFF"/>
                </a:solidFill>
                <a:latin typeface="Franklin Gothic Book"/>
                <a:cs typeface="Franklin Gothic Book"/>
              </a:rPr>
              <a:t>a</a:t>
            </a:r>
            <a:r>
              <a:rPr sz="1700" spc="-20" dirty="0">
                <a:solidFill>
                  <a:srgbClr val="FFFFFF"/>
                </a:solidFill>
                <a:latin typeface="Franklin Gothic Book"/>
                <a:cs typeface="Franklin Gothic Book"/>
              </a:rPr>
              <a:t>t</a:t>
            </a:r>
            <a:r>
              <a:rPr sz="1700" dirty="0">
                <a:solidFill>
                  <a:srgbClr val="FFFFFF"/>
                </a:solidFill>
                <a:latin typeface="Franklin Gothic Book"/>
                <a:cs typeface="Franklin Gothic Book"/>
              </a:rPr>
              <a:t>ement,</a:t>
            </a:r>
            <a:r>
              <a:rPr sz="1700" spc="-35" dirty="0">
                <a:solidFill>
                  <a:srgbClr val="FFFFFF"/>
                </a:solidFill>
                <a:latin typeface="Franklin Gothic Book"/>
                <a:cs typeface="Franklin Gothic Book"/>
              </a:rPr>
              <a:t> </a:t>
            </a:r>
            <a:r>
              <a:rPr sz="1700" dirty="0">
                <a:solidFill>
                  <a:srgbClr val="FFFFFF"/>
                </a:solidFill>
                <a:latin typeface="Franklin Gothic Book"/>
                <a:cs typeface="Franklin Gothic Book"/>
              </a:rPr>
              <a:t>n</a:t>
            </a:r>
            <a:r>
              <a:rPr sz="1700" spc="-10" dirty="0">
                <a:solidFill>
                  <a:srgbClr val="FFFFFF"/>
                </a:solidFill>
                <a:latin typeface="Franklin Gothic Book"/>
                <a:cs typeface="Franklin Gothic Book"/>
              </a:rPr>
              <a:t>o</a:t>
            </a:r>
            <a:r>
              <a:rPr sz="1700" dirty="0">
                <a:solidFill>
                  <a:srgbClr val="FFFFFF"/>
                </a:solidFill>
                <a:latin typeface="Franklin Gothic Book"/>
                <a:cs typeface="Franklin Gothic Book"/>
              </a:rPr>
              <a:t>t </a:t>
            </a:r>
            <a:r>
              <a:rPr sz="1700" spc="-25" dirty="0">
                <a:solidFill>
                  <a:srgbClr val="FFFFFF"/>
                </a:solidFill>
                <a:latin typeface="Franklin Gothic Book"/>
                <a:cs typeface="Franklin Gothic Book"/>
              </a:rPr>
              <a:t>t</a:t>
            </a:r>
            <a:r>
              <a:rPr sz="1700" dirty="0">
                <a:solidFill>
                  <a:srgbClr val="FFFFFF"/>
                </a:solidFill>
                <a:latin typeface="Franklin Gothic Book"/>
                <a:cs typeface="Franklin Gothic Book"/>
              </a:rPr>
              <a:t>o</a:t>
            </a:r>
            <a:r>
              <a:rPr sz="1700" spc="-15" dirty="0">
                <a:solidFill>
                  <a:srgbClr val="FFFFFF"/>
                </a:solidFill>
                <a:latin typeface="Franklin Gothic Book"/>
                <a:cs typeface="Franklin Gothic Book"/>
              </a:rPr>
              <a:t> </a:t>
            </a:r>
            <a:r>
              <a:rPr sz="1700" dirty="0">
                <a:solidFill>
                  <a:srgbClr val="FFFFFF"/>
                </a:solidFill>
                <a:latin typeface="Franklin Gothic Book"/>
                <a:cs typeface="Franklin Gothic Book"/>
              </a:rPr>
              <a:t>suppress</a:t>
            </a:r>
            <a:r>
              <a:rPr sz="1700" spc="-30" dirty="0">
                <a:solidFill>
                  <a:srgbClr val="FFFFFF"/>
                </a:solidFill>
                <a:latin typeface="Franklin Gothic Book"/>
                <a:cs typeface="Franklin Gothic Book"/>
              </a:rPr>
              <a:t> </a:t>
            </a:r>
            <a:r>
              <a:rPr sz="1700" dirty="0">
                <a:solidFill>
                  <a:srgbClr val="FFFFFF"/>
                </a:solidFill>
                <a:latin typeface="Franklin Gothic Book"/>
                <a:cs typeface="Franklin Gothic Book"/>
              </a:rPr>
              <a:t>ma</a:t>
            </a:r>
            <a:r>
              <a:rPr sz="1700" spc="-10" dirty="0">
                <a:solidFill>
                  <a:srgbClr val="FFFFFF"/>
                </a:solidFill>
                <a:latin typeface="Franklin Gothic Book"/>
                <a:cs typeface="Franklin Gothic Book"/>
              </a:rPr>
              <a:t>r</a:t>
            </a:r>
            <a:r>
              <a:rPr sz="1700" spc="-40" dirty="0">
                <a:solidFill>
                  <a:srgbClr val="FFFFFF"/>
                </a:solidFill>
                <a:latin typeface="Franklin Gothic Book"/>
                <a:cs typeface="Franklin Gothic Book"/>
              </a:rPr>
              <a:t>k</a:t>
            </a:r>
            <a:r>
              <a:rPr sz="1700" spc="-15" dirty="0">
                <a:solidFill>
                  <a:srgbClr val="FFFFFF"/>
                </a:solidFill>
                <a:latin typeface="Franklin Gothic Book"/>
                <a:cs typeface="Franklin Gothic Book"/>
              </a:rPr>
              <a:t>e</a:t>
            </a:r>
            <a:r>
              <a:rPr sz="1700" dirty="0">
                <a:solidFill>
                  <a:srgbClr val="FFFFFF"/>
                </a:solidFill>
                <a:latin typeface="Franklin Gothic Book"/>
                <a:cs typeface="Franklin Gothic Book"/>
              </a:rPr>
              <a:t>t</a:t>
            </a:r>
            <a:r>
              <a:rPr sz="1700" spc="-15" dirty="0">
                <a:solidFill>
                  <a:srgbClr val="FFFFFF"/>
                </a:solidFill>
                <a:latin typeface="Franklin Gothic Book"/>
                <a:cs typeface="Franklin Gothic Book"/>
              </a:rPr>
              <a:t> </a:t>
            </a:r>
            <a:r>
              <a:rPr sz="1700" spc="-5" dirty="0">
                <a:solidFill>
                  <a:srgbClr val="FFFFFF"/>
                </a:solidFill>
                <a:latin typeface="Franklin Gothic Book"/>
                <a:cs typeface="Franklin Gothic Book"/>
              </a:rPr>
              <a:t>pr</a:t>
            </a:r>
            <a:r>
              <a:rPr sz="1700" spc="5" dirty="0">
                <a:solidFill>
                  <a:srgbClr val="FFFFFF"/>
                </a:solidFill>
                <a:latin typeface="Franklin Gothic Book"/>
                <a:cs typeface="Franklin Gothic Book"/>
              </a:rPr>
              <a:t>i</a:t>
            </a:r>
            <a:r>
              <a:rPr sz="1700" dirty="0">
                <a:solidFill>
                  <a:srgbClr val="FFFFFF"/>
                </a:solidFill>
                <a:latin typeface="Franklin Gothic Book"/>
                <a:cs typeface="Franklin Gothic Book"/>
              </a:rPr>
              <a:t>ces. </a:t>
            </a:r>
            <a:r>
              <a:rPr sz="1700" spc="-20" dirty="0">
                <a:solidFill>
                  <a:srgbClr val="FFFFFF"/>
                </a:solidFill>
                <a:latin typeface="Franklin Gothic Book"/>
                <a:cs typeface="Franklin Gothic Book"/>
              </a:rPr>
              <a:t> </a:t>
            </a:r>
            <a:r>
              <a:rPr sz="1700" dirty="0">
                <a:solidFill>
                  <a:srgbClr val="FFFFFF"/>
                </a:solidFill>
                <a:latin typeface="Franklin Gothic Book"/>
                <a:cs typeface="Franklin Gothic Book"/>
              </a:rPr>
              <a:t>More</a:t>
            </a:r>
            <a:r>
              <a:rPr sz="1700" spc="-20" dirty="0">
                <a:solidFill>
                  <a:srgbClr val="FFFFFF"/>
                </a:solidFill>
                <a:latin typeface="Franklin Gothic Book"/>
                <a:cs typeface="Franklin Gothic Book"/>
              </a:rPr>
              <a:t>o</a:t>
            </a:r>
            <a:r>
              <a:rPr sz="1700" spc="-25" dirty="0">
                <a:solidFill>
                  <a:srgbClr val="FFFFFF"/>
                </a:solidFill>
                <a:latin typeface="Franklin Gothic Book"/>
                <a:cs typeface="Franklin Gothic Book"/>
              </a:rPr>
              <a:t>v</a:t>
            </a:r>
            <a:r>
              <a:rPr sz="1700" dirty="0">
                <a:solidFill>
                  <a:srgbClr val="FFFFFF"/>
                </a:solidFill>
                <a:latin typeface="Franklin Gothic Book"/>
                <a:cs typeface="Franklin Gothic Book"/>
              </a:rPr>
              <a:t>e</a:t>
            </a:r>
            <a:r>
              <a:rPr sz="1700" spc="-95" dirty="0">
                <a:solidFill>
                  <a:srgbClr val="FFFFFF"/>
                </a:solidFill>
                <a:latin typeface="Franklin Gothic Book"/>
                <a:cs typeface="Franklin Gothic Book"/>
              </a:rPr>
              <a:t>r</a:t>
            </a:r>
            <a:r>
              <a:rPr sz="1700" dirty="0">
                <a:solidFill>
                  <a:srgbClr val="FFFFFF"/>
                </a:solidFill>
                <a:latin typeface="Franklin Gothic Book"/>
                <a:cs typeface="Franklin Gothic Book"/>
              </a:rPr>
              <a:t>, m</a:t>
            </a:r>
            <a:r>
              <a:rPr sz="1700" spc="5" dirty="0">
                <a:solidFill>
                  <a:srgbClr val="FFFFFF"/>
                </a:solidFill>
                <a:latin typeface="Franklin Gothic Book"/>
                <a:cs typeface="Franklin Gothic Book"/>
              </a:rPr>
              <a:t>i</a:t>
            </a:r>
            <a:r>
              <a:rPr sz="1700" dirty="0">
                <a:solidFill>
                  <a:srgbClr val="FFFFFF"/>
                </a:solidFill>
                <a:latin typeface="Franklin Gothic Book"/>
                <a:cs typeface="Franklin Gothic Book"/>
              </a:rPr>
              <a:t>t</a:t>
            </a:r>
            <a:r>
              <a:rPr sz="1700" spc="5" dirty="0">
                <a:solidFill>
                  <a:srgbClr val="FFFFFF"/>
                </a:solidFill>
                <a:latin typeface="Franklin Gothic Book"/>
                <a:cs typeface="Franklin Gothic Book"/>
              </a:rPr>
              <a:t>i</a:t>
            </a:r>
            <a:r>
              <a:rPr sz="1700" spc="-5" dirty="0">
                <a:solidFill>
                  <a:srgbClr val="FFFFFF"/>
                </a:solidFill>
                <a:latin typeface="Franklin Gothic Book"/>
                <a:cs typeface="Franklin Gothic Book"/>
              </a:rPr>
              <a:t>gatio</a:t>
            </a:r>
            <a:r>
              <a:rPr sz="1700" dirty="0">
                <a:solidFill>
                  <a:srgbClr val="FFFFFF"/>
                </a:solidFill>
                <a:latin typeface="Franklin Gothic Book"/>
                <a:cs typeface="Franklin Gothic Book"/>
              </a:rPr>
              <a:t>n</a:t>
            </a:r>
            <a:r>
              <a:rPr sz="1700" spc="-40" dirty="0">
                <a:solidFill>
                  <a:srgbClr val="FFFFFF"/>
                </a:solidFill>
                <a:latin typeface="Franklin Gothic Book"/>
                <a:cs typeface="Franklin Gothic Book"/>
              </a:rPr>
              <a:t> </a:t>
            </a:r>
            <a:r>
              <a:rPr sz="1700" spc="-5" dirty="0">
                <a:solidFill>
                  <a:srgbClr val="FFFFFF"/>
                </a:solidFill>
                <a:latin typeface="Franklin Gothic Book"/>
                <a:cs typeface="Franklin Gothic Book"/>
              </a:rPr>
              <a:t>ha</a:t>
            </a:r>
            <a:r>
              <a:rPr sz="1700" dirty="0">
                <a:solidFill>
                  <a:srgbClr val="FFFFFF"/>
                </a:solidFill>
                <a:latin typeface="Franklin Gothic Book"/>
                <a:cs typeface="Franklin Gothic Book"/>
              </a:rPr>
              <a:t>s n</a:t>
            </a:r>
            <a:r>
              <a:rPr sz="1700" spc="-40" dirty="0">
                <a:solidFill>
                  <a:srgbClr val="FFFFFF"/>
                </a:solidFill>
                <a:latin typeface="Franklin Gothic Book"/>
                <a:cs typeface="Franklin Gothic Book"/>
              </a:rPr>
              <a:t>e</a:t>
            </a:r>
            <a:r>
              <a:rPr sz="1700" spc="-25" dirty="0">
                <a:solidFill>
                  <a:srgbClr val="FFFFFF"/>
                </a:solidFill>
                <a:latin typeface="Franklin Gothic Book"/>
                <a:cs typeface="Franklin Gothic Book"/>
              </a:rPr>
              <a:t>v</a:t>
            </a:r>
            <a:r>
              <a:rPr sz="1700" dirty="0">
                <a:solidFill>
                  <a:srgbClr val="FFFFFF"/>
                </a:solidFill>
                <a:latin typeface="Franklin Gothic Book"/>
                <a:cs typeface="Franklin Gothic Book"/>
              </a:rPr>
              <a:t>er</a:t>
            </a:r>
            <a:r>
              <a:rPr sz="1700" spc="-15" dirty="0">
                <a:solidFill>
                  <a:srgbClr val="FFFFFF"/>
                </a:solidFill>
                <a:latin typeface="Franklin Gothic Book"/>
                <a:cs typeface="Franklin Gothic Book"/>
              </a:rPr>
              <a:t> </a:t>
            </a:r>
            <a:r>
              <a:rPr sz="1700" spc="-5" dirty="0">
                <a:solidFill>
                  <a:srgbClr val="FFFFFF"/>
                </a:solidFill>
                <a:latin typeface="Franklin Gothic Book"/>
                <a:cs typeface="Franklin Gothic Book"/>
              </a:rPr>
              <a:t>bee</a:t>
            </a:r>
            <a:r>
              <a:rPr sz="1700" dirty="0">
                <a:solidFill>
                  <a:srgbClr val="FFFFFF"/>
                </a:solidFill>
                <a:latin typeface="Franklin Gothic Book"/>
                <a:cs typeface="Franklin Gothic Book"/>
              </a:rPr>
              <a:t>n</a:t>
            </a:r>
            <a:r>
              <a:rPr sz="1700" spc="-5" dirty="0">
                <a:solidFill>
                  <a:srgbClr val="FFFFFF"/>
                </a:solidFill>
                <a:latin typeface="Franklin Gothic Book"/>
                <a:cs typeface="Franklin Gothic Book"/>
              </a:rPr>
              <a:t> </a:t>
            </a:r>
            <a:r>
              <a:rPr sz="1700" dirty="0">
                <a:solidFill>
                  <a:srgbClr val="FFFFFF"/>
                </a:solidFill>
                <a:latin typeface="Franklin Gothic Book"/>
                <a:cs typeface="Franklin Gothic Book"/>
              </a:rPr>
              <a:t>applied</a:t>
            </a:r>
            <a:r>
              <a:rPr sz="1700" spc="-25" dirty="0">
                <a:solidFill>
                  <a:srgbClr val="FFFFFF"/>
                </a:solidFill>
                <a:latin typeface="Franklin Gothic Book"/>
                <a:cs typeface="Franklin Gothic Book"/>
              </a:rPr>
              <a:t> </a:t>
            </a:r>
            <a:r>
              <a:rPr sz="1700" spc="-20" dirty="0">
                <a:solidFill>
                  <a:srgbClr val="FFFFFF"/>
                </a:solidFill>
                <a:latin typeface="Franklin Gothic Book"/>
                <a:cs typeface="Franklin Gothic Book"/>
              </a:rPr>
              <a:t>t</a:t>
            </a:r>
            <a:r>
              <a:rPr sz="1700" dirty="0">
                <a:solidFill>
                  <a:srgbClr val="FFFFFF"/>
                </a:solidFill>
                <a:latin typeface="Franklin Gothic Book"/>
                <a:cs typeface="Franklin Gothic Book"/>
              </a:rPr>
              <a:t>o</a:t>
            </a:r>
            <a:r>
              <a:rPr sz="1700" spc="-15" dirty="0">
                <a:solidFill>
                  <a:srgbClr val="FFFFFF"/>
                </a:solidFill>
                <a:latin typeface="Franklin Gothic Book"/>
                <a:cs typeface="Franklin Gothic Book"/>
              </a:rPr>
              <a:t> </a:t>
            </a:r>
            <a:r>
              <a:rPr sz="1700" dirty="0">
                <a:solidFill>
                  <a:srgbClr val="FFFFFF"/>
                </a:solidFill>
                <a:latin typeface="Franklin Gothic Book"/>
                <a:cs typeface="Franklin Gothic Book"/>
              </a:rPr>
              <a:t>an </a:t>
            </a:r>
            <a:r>
              <a:rPr sz="1700" spc="-20" dirty="0">
                <a:solidFill>
                  <a:srgbClr val="FFFFFF"/>
                </a:solidFill>
                <a:latin typeface="Franklin Gothic Book"/>
                <a:cs typeface="Franklin Gothic Book"/>
              </a:rPr>
              <a:t>e</a:t>
            </a:r>
            <a:r>
              <a:rPr sz="1700" dirty="0">
                <a:solidFill>
                  <a:srgbClr val="FFFFFF"/>
                </a:solidFill>
                <a:latin typeface="Franklin Gothic Book"/>
                <a:cs typeface="Franklin Gothic Book"/>
              </a:rPr>
              <a:t>xis</a:t>
            </a:r>
            <a:r>
              <a:rPr sz="1700" spc="5" dirty="0">
                <a:solidFill>
                  <a:srgbClr val="FFFFFF"/>
                </a:solidFill>
                <a:latin typeface="Franklin Gothic Book"/>
                <a:cs typeface="Franklin Gothic Book"/>
              </a:rPr>
              <a:t>t</a:t>
            </a:r>
            <a:r>
              <a:rPr sz="1700" dirty="0">
                <a:solidFill>
                  <a:srgbClr val="FFFFFF"/>
                </a:solidFill>
                <a:latin typeface="Franklin Gothic Book"/>
                <a:cs typeface="Franklin Gothic Book"/>
              </a:rPr>
              <a:t>ing</a:t>
            </a:r>
            <a:r>
              <a:rPr sz="1700" spc="-40" dirty="0">
                <a:solidFill>
                  <a:srgbClr val="FFFFFF"/>
                </a:solidFill>
                <a:latin typeface="Franklin Gothic Book"/>
                <a:cs typeface="Franklin Gothic Book"/>
              </a:rPr>
              <a:t> </a:t>
            </a:r>
            <a:r>
              <a:rPr sz="1700" dirty="0">
                <a:solidFill>
                  <a:srgbClr val="FFFFFF"/>
                </a:solidFill>
                <a:latin typeface="Franklin Gothic Book"/>
                <a:cs typeface="Franklin Gothic Book"/>
              </a:rPr>
              <a:t>resou</a:t>
            </a:r>
            <a:r>
              <a:rPr sz="1700" spc="-25" dirty="0">
                <a:solidFill>
                  <a:srgbClr val="FFFFFF"/>
                </a:solidFill>
                <a:latin typeface="Franklin Gothic Book"/>
                <a:cs typeface="Franklin Gothic Book"/>
              </a:rPr>
              <a:t>r</a:t>
            </a:r>
            <a:r>
              <a:rPr sz="1700" dirty="0">
                <a:solidFill>
                  <a:srgbClr val="FFFFFF"/>
                </a:solidFill>
                <a:latin typeface="Franklin Gothic Book"/>
                <a:cs typeface="Franklin Gothic Book"/>
              </a:rPr>
              <a:t>ce</a:t>
            </a:r>
            <a:r>
              <a:rPr sz="1700" spc="-35" dirty="0">
                <a:solidFill>
                  <a:srgbClr val="FFFFFF"/>
                </a:solidFill>
                <a:latin typeface="Franklin Gothic Book"/>
                <a:cs typeface="Franklin Gothic Book"/>
              </a:rPr>
              <a:t> </a:t>
            </a:r>
            <a:r>
              <a:rPr sz="1700" dirty="0">
                <a:solidFill>
                  <a:srgbClr val="FFFFFF"/>
                </a:solidFill>
                <a:latin typeface="Franklin Gothic Book"/>
                <a:cs typeface="Franklin Gothic Book"/>
              </a:rPr>
              <a:t>and</a:t>
            </a:r>
            <a:r>
              <a:rPr sz="1700" spc="-5" dirty="0">
                <a:solidFill>
                  <a:srgbClr val="FFFFFF"/>
                </a:solidFill>
                <a:latin typeface="Franklin Gothic Book"/>
                <a:cs typeface="Franklin Gothic Book"/>
              </a:rPr>
              <a:t> </a:t>
            </a:r>
            <a:r>
              <a:rPr sz="1700" dirty="0">
                <a:solidFill>
                  <a:srgbClr val="FFFFFF"/>
                </a:solidFill>
                <a:latin typeface="Franklin Gothic Book"/>
                <a:cs typeface="Franklin Gothic Book"/>
              </a:rPr>
              <a:t>applies only</a:t>
            </a:r>
            <a:r>
              <a:rPr sz="1700" spc="-20" dirty="0">
                <a:solidFill>
                  <a:srgbClr val="FFFFFF"/>
                </a:solidFill>
                <a:latin typeface="Franklin Gothic Book"/>
                <a:cs typeface="Franklin Gothic Book"/>
              </a:rPr>
              <a:t> t</a:t>
            </a:r>
            <a:r>
              <a:rPr sz="1700" dirty="0">
                <a:solidFill>
                  <a:srgbClr val="FFFFFF"/>
                </a:solidFill>
                <a:latin typeface="Franklin Gothic Book"/>
                <a:cs typeface="Franklin Gothic Book"/>
              </a:rPr>
              <a:t>o </a:t>
            </a:r>
            <a:r>
              <a:rPr sz="1700" spc="-10" dirty="0">
                <a:solidFill>
                  <a:srgbClr val="FFFFFF"/>
                </a:solidFill>
                <a:latin typeface="Franklin Gothic Book"/>
                <a:cs typeface="Franklin Gothic Book"/>
              </a:rPr>
              <a:t>d</a:t>
            </a:r>
            <a:r>
              <a:rPr sz="1700" spc="-25" dirty="0">
                <a:solidFill>
                  <a:srgbClr val="FFFFFF"/>
                </a:solidFill>
                <a:latin typeface="Franklin Gothic Book"/>
                <a:cs typeface="Franklin Gothic Book"/>
              </a:rPr>
              <a:t>o</a:t>
            </a:r>
            <a:r>
              <a:rPr sz="1700" spc="-5" dirty="0">
                <a:solidFill>
                  <a:srgbClr val="FFFFFF"/>
                </a:solidFill>
                <a:latin typeface="Franklin Gothic Book"/>
                <a:cs typeface="Franklin Gothic Book"/>
              </a:rPr>
              <a:t>wnsta</a:t>
            </a:r>
            <a:r>
              <a:rPr sz="1700" spc="-20" dirty="0">
                <a:solidFill>
                  <a:srgbClr val="FFFFFF"/>
                </a:solidFill>
                <a:latin typeface="Franklin Gothic Book"/>
                <a:cs typeface="Franklin Gothic Book"/>
              </a:rPr>
              <a:t>t</a:t>
            </a:r>
            <a:r>
              <a:rPr sz="1700" dirty="0">
                <a:solidFill>
                  <a:srgbClr val="FFFFFF"/>
                </a:solidFill>
                <a:latin typeface="Franklin Gothic Book"/>
                <a:cs typeface="Franklin Gothic Book"/>
              </a:rPr>
              <a:t>e</a:t>
            </a:r>
            <a:r>
              <a:rPr sz="1700" spc="-30" dirty="0">
                <a:solidFill>
                  <a:srgbClr val="FFFFFF"/>
                </a:solidFill>
                <a:latin typeface="Franklin Gothic Book"/>
                <a:cs typeface="Franklin Gothic Book"/>
              </a:rPr>
              <a:t> </a:t>
            </a:r>
            <a:r>
              <a:rPr sz="1700" spc="-5" dirty="0">
                <a:solidFill>
                  <a:srgbClr val="FFFFFF"/>
                </a:solidFill>
                <a:latin typeface="Franklin Gothic Book"/>
                <a:cs typeface="Franklin Gothic Book"/>
              </a:rPr>
              <a:t>zone</a:t>
            </a:r>
            <a:r>
              <a:rPr sz="1700" dirty="0">
                <a:solidFill>
                  <a:srgbClr val="FFFFFF"/>
                </a:solidFill>
                <a:latin typeface="Franklin Gothic Book"/>
                <a:cs typeface="Franklin Gothic Book"/>
              </a:rPr>
              <a:t>s</a:t>
            </a:r>
            <a:r>
              <a:rPr sz="1700" spc="-10" dirty="0">
                <a:solidFill>
                  <a:srgbClr val="FFFFFF"/>
                </a:solidFill>
                <a:latin typeface="Franklin Gothic Book"/>
                <a:cs typeface="Franklin Gothic Book"/>
              </a:rPr>
              <a:t> </a:t>
            </a:r>
            <a:r>
              <a:rPr sz="1700" dirty="0">
                <a:solidFill>
                  <a:srgbClr val="FFFFFF"/>
                </a:solidFill>
                <a:latin typeface="Franklin Gothic Book"/>
                <a:cs typeface="Franklin Gothic Book"/>
              </a:rPr>
              <a:t>in</a:t>
            </a:r>
            <a:r>
              <a:rPr sz="1700" spc="-5" dirty="0">
                <a:solidFill>
                  <a:srgbClr val="FFFFFF"/>
                </a:solidFill>
                <a:latin typeface="Franklin Gothic Book"/>
                <a:cs typeface="Franklin Gothic Book"/>
              </a:rPr>
              <a:t> </a:t>
            </a:r>
            <a:r>
              <a:rPr sz="1700" dirty="0">
                <a:solidFill>
                  <a:srgbClr val="FFFFFF"/>
                </a:solidFill>
                <a:latin typeface="Franklin Gothic Book"/>
                <a:cs typeface="Franklin Gothic Book"/>
              </a:rPr>
              <a:t>t</a:t>
            </a:r>
            <a:r>
              <a:rPr sz="1700" spc="5" dirty="0">
                <a:solidFill>
                  <a:srgbClr val="FFFFFF"/>
                </a:solidFill>
                <a:latin typeface="Franklin Gothic Book"/>
                <a:cs typeface="Franklin Gothic Book"/>
              </a:rPr>
              <a:t>h</a:t>
            </a:r>
            <a:r>
              <a:rPr sz="1700" dirty="0">
                <a:solidFill>
                  <a:srgbClr val="FFFFFF"/>
                </a:solidFill>
                <a:latin typeface="Franklin Gothic Book"/>
                <a:cs typeface="Franklin Gothic Book"/>
              </a:rPr>
              <a:t>e</a:t>
            </a:r>
            <a:r>
              <a:rPr sz="1700" spc="-20" dirty="0">
                <a:solidFill>
                  <a:srgbClr val="FFFFFF"/>
                </a:solidFill>
                <a:latin typeface="Franklin Gothic Book"/>
                <a:cs typeface="Franklin Gothic Book"/>
              </a:rPr>
              <a:t> </a:t>
            </a:r>
            <a:r>
              <a:rPr sz="1700" spc="-5" dirty="0">
                <a:solidFill>
                  <a:srgbClr val="FFFFFF"/>
                </a:solidFill>
                <a:latin typeface="Franklin Gothic Book"/>
                <a:cs typeface="Franklin Gothic Book"/>
              </a:rPr>
              <a:t>N</a:t>
            </a:r>
            <a:r>
              <a:rPr sz="1700" spc="-10" dirty="0">
                <a:solidFill>
                  <a:srgbClr val="FFFFFF"/>
                </a:solidFill>
                <a:latin typeface="Franklin Gothic Book"/>
                <a:cs typeface="Franklin Gothic Book"/>
              </a:rPr>
              <a:t>Y</a:t>
            </a:r>
            <a:r>
              <a:rPr sz="1700" spc="5" dirty="0">
                <a:solidFill>
                  <a:srgbClr val="FFFFFF"/>
                </a:solidFill>
                <a:latin typeface="Franklin Gothic Book"/>
                <a:cs typeface="Franklin Gothic Book"/>
              </a:rPr>
              <a:t>I</a:t>
            </a:r>
            <a:r>
              <a:rPr sz="1700" spc="-5" dirty="0">
                <a:solidFill>
                  <a:srgbClr val="FFFFFF"/>
                </a:solidFill>
                <a:latin typeface="Franklin Gothic Book"/>
                <a:cs typeface="Franklin Gothic Book"/>
              </a:rPr>
              <a:t>S</a:t>
            </a:r>
            <a:r>
              <a:rPr sz="1700" spc="5" dirty="0">
                <a:solidFill>
                  <a:srgbClr val="FFFFFF"/>
                </a:solidFill>
                <a:latin typeface="Franklin Gothic Book"/>
                <a:cs typeface="Franklin Gothic Book"/>
              </a:rPr>
              <a:t>O</a:t>
            </a:r>
            <a:r>
              <a:rPr sz="1700" dirty="0">
                <a:solidFill>
                  <a:srgbClr val="FFFFFF"/>
                </a:solidFill>
                <a:latin typeface="Franklin Gothic Book"/>
                <a:cs typeface="Franklin Gothic Book"/>
              </a:rPr>
              <a:t>. </a:t>
            </a:r>
            <a:r>
              <a:rPr sz="1700" spc="-10" dirty="0">
                <a:solidFill>
                  <a:srgbClr val="FFFFFF"/>
                </a:solidFill>
                <a:latin typeface="Franklin Gothic Book"/>
                <a:cs typeface="Franklin Gothic Book"/>
              </a:rPr>
              <a:t> </a:t>
            </a:r>
            <a:r>
              <a:rPr sz="1700" spc="-15" dirty="0">
                <a:solidFill>
                  <a:srgbClr val="FFFFFF"/>
                </a:solidFill>
                <a:latin typeface="Franklin Gothic Book"/>
                <a:cs typeface="Franklin Gothic Book"/>
              </a:rPr>
              <a:t>A</a:t>
            </a:r>
            <a:r>
              <a:rPr sz="1700" spc="-10" dirty="0">
                <a:solidFill>
                  <a:srgbClr val="FFFFFF"/>
                </a:solidFill>
                <a:latin typeface="Franklin Gothic Book"/>
                <a:cs typeface="Franklin Gothic Book"/>
              </a:rPr>
              <a:t>d</a:t>
            </a:r>
            <a:r>
              <a:rPr sz="1700" spc="-25" dirty="0">
                <a:solidFill>
                  <a:srgbClr val="FFFFFF"/>
                </a:solidFill>
                <a:latin typeface="Franklin Gothic Book"/>
                <a:cs typeface="Franklin Gothic Book"/>
              </a:rPr>
              <a:t>v</a:t>
            </a:r>
            <a:r>
              <a:rPr sz="1700" dirty="0">
                <a:solidFill>
                  <a:srgbClr val="FFFFFF"/>
                </a:solidFill>
                <a:latin typeface="Franklin Gothic Book"/>
                <a:cs typeface="Franklin Gothic Book"/>
              </a:rPr>
              <a:t>e</a:t>
            </a:r>
            <a:r>
              <a:rPr sz="1700" spc="10" dirty="0">
                <a:solidFill>
                  <a:srgbClr val="FFFFFF"/>
                </a:solidFill>
                <a:latin typeface="Franklin Gothic Book"/>
                <a:cs typeface="Franklin Gothic Book"/>
              </a:rPr>
              <a:t>r</a:t>
            </a:r>
            <a:r>
              <a:rPr sz="1700" dirty="0">
                <a:solidFill>
                  <a:srgbClr val="FFFFFF"/>
                </a:solidFill>
                <a:latin typeface="Franklin Gothic Book"/>
                <a:cs typeface="Franklin Gothic Book"/>
              </a:rPr>
              <a:t>se</a:t>
            </a:r>
            <a:r>
              <a:rPr sz="1700" spc="-30" dirty="0">
                <a:solidFill>
                  <a:srgbClr val="FFFFFF"/>
                </a:solidFill>
                <a:latin typeface="Franklin Gothic Book"/>
                <a:cs typeface="Franklin Gothic Book"/>
              </a:rPr>
              <a:t> </a:t>
            </a:r>
            <a:r>
              <a:rPr sz="1700" dirty="0">
                <a:solidFill>
                  <a:srgbClr val="FFFFFF"/>
                </a:solidFill>
                <a:latin typeface="Franklin Gothic Book"/>
                <a:cs typeface="Franklin Gothic Book"/>
              </a:rPr>
              <a:t>action</a:t>
            </a:r>
            <a:r>
              <a:rPr sz="1700" spc="-20" dirty="0">
                <a:solidFill>
                  <a:srgbClr val="FFFFFF"/>
                </a:solidFill>
                <a:latin typeface="Franklin Gothic Book"/>
                <a:cs typeface="Franklin Gothic Book"/>
              </a:rPr>
              <a:t> </a:t>
            </a:r>
            <a:r>
              <a:rPr sz="1700" spc="-30" dirty="0">
                <a:solidFill>
                  <a:srgbClr val="FFFFFF"/>
                </a:solidFill>
                <a:latin typeface="Franklin Gothic Book"/>
                <a:cs typeface="Franklin Gothic Book"/>
              </a:rPr>
              <a:t>b</a:t>
            </a:r>
            <a:r>
              <a:rPr sz="1700" dirty="0">
                <a:solidFill>
                  <a:srgbClr val="FFFFFF"/>
                </a:solidFill>
                <a:latin typeface="Franklin Gothic Book"/>
                <a:cs typeface="Franklin Gothic Book"/>
              </a:rPr>
              <a:t>y</a:t>
            </a:r>
            <a:r>
              <a:rPr sz="1700" spc="-5" dirty="0">
                <a:solidFill>
                  <a:srgbClr val="FFFFFF"/>
                </a:solidFill>
                <a:latin typeface="Franklin Gothic Book"/>
                <a:cs typeface="Franklin Gothic Book"/>
              </a:rPr>
              <a:t> </a:t>
            </a:r>
            <a:r>
              <a:rPr sz="1700" dirty="0">
                <a:solidFill>
                  <a:srgbClr val="FFFFFF"/>
                </a:solidFill>
                <a:latin typeface="Franklin Gothic Book"/>
                <a:cs typeface="Franklin Gothic Book"/>
              </a:rPr>
              <a:t>FE</a:t>
            </a:r>
            <a:r>
              <a:rPr sz="1700" spc="-25" dirty="0">
                <a:solidFill>
                  <a:srgbClr val="FFFFFF"/>
                </a:solidFill>
                <a:latin typeface="Franklin Gothic Book"/>
                <a:cs typeface="Franklin Gothic Book"/>
              </a:rPr>
              <a:t>R</a:t>
            </a:r>
            <a:r>
              <a:rPr sz="1700" dirty="0">
                <a:solidFill>
                  <a:srgbClr val="FFFFFF"/>
                </a:solidFill>
                <a:latin typeface="Franklin Gothic Book"/>
                <a:cs typeface="Franklin Gothic Book"/>
              </a:rPr>
              <a:t>C</a:t>
            </a:r>
            <a:r>
              <a:rPr sz="1700" spc="-10" dirty="0">
                <a:solidFill>
                  <a:srgbClr val="FFFFFF"/>
                </a:solidFill>
                <a:latin typeface="Franklin Gothic Book"/>
                <a:cs typeface="Franklin Gothic Book"/>
              </a:rPr>
              <a:t> </a:t>
            </a:r>
            <a:r>
              <a:rPr sz="1700" spc="-30" dirty="0">
                <a:solidFill>
                  <a:srgbClr val="FFFFFF"/>
                </a:solidFill>
                <a:latin typeface="Franklin Gothic Book"/>
                <a:cs typeface="Franklin Gothic Book"/>
              </a:rPr>
              <a:t>w</a:t>
            </a:r>
            <a:r>
              <a:rPr sz="1700" dirty="0">
                <a:solidFill>
                  <a:srgbClr val="FFFFFF"/>
                </a:solidFill>
                <a:latin typeface="Franklin Gothic Book"/>
                <a:cs typeface="Franklin Gothic Book"/>
              </a:rPr>
              <a:t>ou</a:t>
            </a:r>
            <a:r>
              <a:rPr sz="1700" spc="5" dirty="0">
                <a:solidFill>
                  <a:srgbClr val="FFFFFF"/>
                </a:solidFill>
                <a:latin typeface="Franklin Gothic Book"/>
                <a:cs typeface="Franklin Gothic Book"/>
              </a:rPr>
              <a:t>l</a:t>
            </a:r>
            <a:r>
              <a:rPr sz="1700" dirty="0">
                <a:solidFill>
                  <a:srgbClr val="FFFFFF"/>
                </a:solidFill>
                <a:latin typeface="Franklin Gothic Book"/>
                <a:cs typeface="Franklin Gothic Book"/>
              </a:rPr>
              <a:t>d resu</a:t>
            </a:r>
            <a:r>
              <a:rPr sz="1700" spc="5" dirty="0">
                <a:solidFill>
                  <a:srgbClr val="FFFFFF"/>
                </a:solidFill>
                <a:latin typeface="Franklin Gothic Book"/>
                <a:cs typeface="Franklin Gothic Book"/>
              </a:rPr>
              <a:t>l</a:t>
            </a:r>
            <a:r>
              <a:rPr sz="1700" dirty="0">
                <a:solidFill>
                  <a:srgbClr val="FFFFFF"/>
                </a:solidFill>
                <a:latin typeface="Franklin Gothic Book"/>
                <a:cs typeface="Franklin Gothic Book"/>
              </a:rPr>
              <a:t>t</a:t>
            </a:r>
            <a:r>
              <a:rPr sz="1700" spc="-30" dirty="0">
                <a:solidFill>
                  <a:srgbClr val="FFFFFF"/>
                </a:solidFill>
                <a:latin typeface="Franklin Gothic Book"/>
                <a:cs typeface="Franklin Gothic Book"/>
              </a:rPr>
              <a:t> </a:t>
            </a:r>
            <a:r>
              <a:rPr sz="1700" dirty="0">
                <a:solidFill>
                  <a:srgbClr val="FFFFFF"/>
                </a:solidFill>
                <a:latin typeface="Franklin Gothic Book"/>
                <a:cs typeface="Franklin Gothic Book"/>
              </a:rPr>
              <a:t>in</a:t>
            </a:r>
            <a:r>
              <a:rPr sz="1700" spc="-5" dirty="0">
                <a:solidFill>
                  <a:srgbClr val="FFFFFF"/>
                </a:solidFill>
                <a:latin typeface="Franklin Gothic Book"/>
                <a:cs typeface="Franklin Gothic Book"/>
              </a:rPr>
              <a:t> </a:t>
            </a:r>
            <a:r>
              <a:rPr sz="1700" dirty="0">
                <a:solidFill>
                  <a:srgbClr val="FFFFFF"/>
                </a:solidFill>
                <a:latin typeface="Franklin Gothic Book"/>
                <a:cs typeface="Franklin Gothic Book"/>
              </a:rPr>
              <a:t>t</a:t>
            </a:r>
            <a:r>
              <a:rPr sz="1700" spc="5" dirty="0">
                <a:solidFill>
                  <a:srgbClr val="FFFFFF"/>
                </a:solidFill>
                <a:latin typeface="Franklin Gothic Book"/>
                <a:cs typeface="Franklin Gothic Book"/>
              </a:rPr>
              <a:t>h</a:t>
            </a:r>
            <a:r>
              <a:rPr sz="1700" dirty="0">
                <a:solidFill>
                  <a:srgbClr val="FFFFFF"/>
                </a:solidFill>
                <a:latin typeface="Franklin Gothic Book"/>
                <a:cs typeface="Franklin Gothic Book"/>
              </a:rPr>
              <a:t>e</a:t>
            </a:r>
            <a:r>
              <a:rPr sz="1700" spc="-20" dirty="0">
                <a:solidFill>
                  <a:srgbClr val="FFFFFF"/>
                </a:solidFill>
                <a:latin typeface="Franklin Gothic Book"/>
                <a:cs typeface="Franklin Gothic Book"/>
              </a:rPr>
              <a:t> </a:t>
            </a:r>
            <a:r>
              <a:rPr sz="1700" dirty="0">
                <a:solidFill>
                  <a:srgbClr val="FFFFFF"/>
                </a:solidFill>
                <a:latin typeface="Franklin Gothic Book"/>
                <a:cs typeface="Franklin Gothic Book"/>
              </a:rPr>
              <a:t>closure</a:t>
            </a:r>
            <a:r>
              <a:rPr sz="1700" spc="-20" dirty="0">
                <a:solidFill>
                  <a:srgbClr val="FFFFFF"/>
                </a:solidFill>
                <a:latin typeface="Franklin Gothic Book"/>
                <a:cs typeface="Franklin Gothic Book"/>
              </a:rPr>
              <a:t> </a:t>
            </a:r>
            <a:r>
              <a:rPr sz="1700" dirty="0">
                <a:solidFill>
                  <a:srgbClr val="FFFFFF"/>
                </a:solidFill>
                <a:latin typeface="Franklin Gothic Book"/>
                <a:cs typeface="Franklin Gothic Book"/>
              </a:rPr>
              <a:t>of</a:t>
            </a:r>
            <a:r>
              <a:rPr sz="1700" spc="-15" dirty="0">
                <a:solidFill>
                  <a:srgbClr val="FFFFFF"/>
                </a:solidFill>
                <a:latin typeface="Franklin Gothic Book"/>
                <a:cs typeface="Franklin Gothic Book"/>
              </a:rPr>
              <a:t> </a:t>
            </a:r>
            <a:r>
              <a:rPr sz="1700" dirty="0">
                <a:solidFill>
                  <a:srgbClr val="FFFFFF"/>
                </a:solidFill>
                <a:latin typeface="Franklin Gothic Book"/>
                <a:cs typeface="Franklin Gothic Book"/>
              </a:rPr>
              <a:t>at least</a:t>
            </a:r>
            <a:r>
              <a:rPr sz="1700" spc="-15" dirty="0">
                <a:solidFill>
                  <a:srgbClr val="FFFFFF"/>
                </a:solidFill>
                <a:latin typeface="Franklin Gothic Book"/>
                <a:cs typeface="Franklin Gothic Book"/>
              </a:rPr>
              <a:t> </a:t>
            </a:r>
            <a:r>
              <a:rPr sz="1700" dirty="0">
                <a:solidFill>
                  <a:srgbClr val="FFFFFF"/>
                </a:solidFill>
                <a:latin typeface="Franklin Gothic Book"/>
                <a:cs typeface="Franklin Gothic Book"/>
              </a:rPr>
              <a:t>s</a:t>
            </a:r>
            <a:r>
              <a:rPr sz="1700" spc="-35" dirty="0">
                <a:solidFill>
                  <a:srgbClr val="FFFFFF"/>
                </a:solidFill>
                <a:latin typeface="Franklin Gothic Book"/>
                <a:cs typeface="Franklin Gothic Book"/>
              </a:rPr>
              <a:t>e</a:t>
            </a:r>
            <a:r>
              <a:rPr sz="1700" spc="-25" dirty="0">
                <a:solidFill>
                  <a:srgbClr val="FFFFFF"/>
                </a:solidFill>
                <a:latin typeface="Franklin Gothic Book"/>
                <a:cs typeface="Franklin Gothic Book"/>
              </a:rPr>
              <a:t>v</a:t>
            </a:r>
            <a:r>
              <a:rPr sz="1700" dirty="0">
                <a:solidFill>
                  <a:srgbClr val="FFFFFF"/>
                </a:solidFill>
                <a:latin typeface="Franklin Gothic Book"/>
                <a:cs typeface="Franklin Gothic Book"/>
              </a:rPr>
              <a:t>en</a:t>
            </a:r>
            <a:r>
              <a:rPr sz="1700" spc="-5" dirty="0">
                <a:solidFill>
                  <a:srgbClr val="FFFFFF"/>
                </a:solidFill>
                <a:latin typeface="Franklin Gothic Book"/>
                <a:cs typeface="Franklin Gothic Book"/>
              </a:rPr>
              <a:t> </a:t>
            </a:r>
            <a:r>
              <a:rPr sz="1700" dirty="0">
                <a:solidFill>
                  <a:srgbClr val="FFFFFF"/>
                </a:solidFill>
                <a:latin typeface="Franklin Gothic Book"/>
                <a:cs typeface="Franklin Gothic Book"/>
              </a:rPr>
              <a:t>units</a:t>
            </a:r>
            <a:r>
              <a:rPr sz="1700" spc="-25" dirty="0">
                <a:solidFill>
                  <a:srgbClr val="FFFFFF"/>
                </a:solidFill>
                <a:latin typeface="Franklin Gothic Book"/>
                <a:cs typeface="Franklin Gothic Book"/>
              </a:rPr>
              <a:t> </a:t>
            </a:r>
            <a:r>
              <a:rPr sz="1700" dirty="0">
                <a:solidFill>
                  <a:srgbClr val="FFFFFF"/>
                </a:solidFill>
                <a:latin typeface="Franklin Gothic Book"/>
                <a:cs typeface="Franklin Gothic Book"/>
              </a:rPr>
              <a:t>in</a:t>
            </a:r>
            <a:r>
              <a:rPr sz="1700" spc="-5" dirty="0">
                <a:solidFill>
                  <a:srgbClr val="FFFFFF"/>
                </a:solidFill>
                <a:latin typeface="Franklin Gothic Book"/>
                <a:cs typeface="Franklin Gothic Book"/>
              </a:rPr>
              <a:t> </a:t>
            </a:r>
            <a:r>
              <a:rPr sz="1700" spc="5" dirty="0">
                <a:solidFill>
                  <a:srgbClr val="FFFFFF"/>
                </a:solidFill>
                <a:latin typeface="Franklin Gothic Book"/>
                <a:cs typeface="Franklin Gothic Book"/>
              </a:rPr>
              <a:t>I</a:t>
            </a:r>
            <a:r>
              <a:rPr sz="1700" dirty="0">
                <a:solidFill>
                  <a:srgbClr val="FFFFFF"/>
                </a:solidFill>
                <a:latin typeface="Franklin Gothic Book"/>
                <a:cs typeface="Franklin Gothic Book"/>
              </a:rPr>
              <a:t>l</a:t>
            </a:r>
            <a:r>
              <a:rPr sz="1700" spc="5" dirty="0">
                <a:solidFill>
                  <a:srgbClr val="FFFFFF"/>
                </a:solidFill>
                <a:latin typeface="Franklin Gothic Book"/>
                <a:cs typeface="Franklin Gothic Book"/>
              </a:rPr>
              <a:t>l</a:t>
            </a:r>
            <a:r>
              <a:rPr sz="1700" dirty="0">
                <a:solidFill>
                  <a:srgbClr val="FFFFFF"/>
                </a:solidFill>
                <a:latin typeface="Franklin Gothic Book"/>
                <a:cs typeface="Franklin Gothic Book"/>
              </a:rPr>
              <a:t>ino</a:t>
            </a:r>
            <a:r>
              <a:rPr sz="1700" spc="5" dirty="0">
                <a:solidFill>
                  <a:srgbClr val="FFFFFF"/>
                </a:solidFill>
                <a:latin typeface="Franklin Gothic Book"/>
                <a:cs typeface="Franklin Gothic Book"/>
              </a:rPr>
              <a:t>i</a:t>
            </a:r>
            <a:r>
              <a:rPr sz="1700" dirty="0">
                <a:solidFill>
                  <a:srgbClr val="FFFFFF"/>
                </a:solidFill>
                <a:latin typeface="Franklin Gothic Book"/>
                <a:cs typeface="Franklin Gothic Book"/>
              </a:rPr>
              <a:t>s</a:t>
            </a:r>
            <a:r>
              <a:rPr sz="1700" spc="-40" dirty="0">
                <a:solidFill>
                  <a:srgbClr val="FFFFFF"/>
                </a:solidFill>
                <a:latin typeface="Franklin Gothic Book"/>
                <a:cs typeface="Franklin Gothic Book"/>
              </a:rPr>
              <a:t> </a:t>
            </a:r>
            <a:r>
              <a:rPr sz="1700" dirty="0">
                <a:solidFill>
                  <a:srgbClr val="FFFFFF"/>
                </a:solidFill>
                <a:latin typeface="Franklin Gothic Book"/>
                <a:cs typeface="Franklin Gothic Book"/>
              </a:rPr>
              <a:t>and</a:t>
            </a:r>
            <a:r>
              <a:rPr sz="1700" spc="-5" dirty="0">
                <a:solidFill>
                  <a:srgbClr val="FFFFFF"/>
                </a:solidFill>
                <a:latin typeface="Franklin Gothic Book"/>
                <a:cs typeface="Franklin Gothic Book"/>
              </a:rPr>
              <a:t> N</a:t>
            </a:r>
            <a:r>
              <a:rPr sz="1700" spc="-30" dirty="0">
                <a:solidFill>
                  <a:srgbClr val="FFFFFF"/>
                </a:solidFill>
                <a:latin typeface="Franklin Gothic Book"/>
                <a:cs typeface="Franklin Gothic Book"/>
              </a:rPr>
              <a:t>e</a:t>
            </a:r>
            <a:r>
              <a:rPr sz="1700" dirty="0">
                <a:solidFill>
                  <a:srgbClr val="FFFFFF"/>
                </a:solidFill>
                <a:latin typeface="Franklin Gothic Book"/>
                <a:cs typeface="Franklin Gothic Book"/>
              </a:rPr>
              <a:t>w</a:t>
            </a:r>
            <a:r>
              <a:rPr sz="1700" spc="-10" dirty="0">
                <a:solidFill>
                  <a:srgbClr val="FFFFFF"/>
                </a:solidFill>
                <a:latin typeface="Franklin Gothic Book"/>
                <a:cs typeface="Franklin Gothic Book"/>
              </a:rPr>
              <a:t> </a:t>
            </a:r>
            <a:r>
              <a:rPr sz="1700" spc="-105" dirty="0">
                <a:solidFill>
                  <a:srgbClr val="FFFFFF"/>
                </a:solidFill>
                <a:latin typeface="Franklin Gothic Book"/>
                <a:cs typeface="Franklin Gothic Book"/>
              </a:rPr>
              <a:t>Y</a:t>
            </a:r>
            <a:r>
              <a:rPr sz="1700" dirty="0">
                <a:solidFill>
                  <a:srgbClr val="FFFFFF"/>
                </a:solidFill>
                <a:latin typeface="Franklin Gothic Book"/>
                <a:cs typeface="Franklin Gothic Book"/>
              </a:rPr>
              <a:t>o</a:t>
            </a:r>
            <a:r>
              <a:rPr sz="1700" spc="-10" dirty="0">
                <a:solidFill>
                  <a:srgbClr val="FFFFFF"/>
                </a:solidFill>
                <a:latin typeface="Franklin Gothic Book"/>
                <a:cs typeface="Franklin Gothic Book"/>
              </a:rPr>
              <a:t>r</a:t>
            </a:r>
            <a:r>
              <a:rPr sz="1700" spc="5" dirty="0">
                <a:solidFill>
                  <a:srgbClr val="FFFFFF"/>
                </a:solidFill>
                <a:latin typeface="Franklin Gothic Book"/>
                <a:cs typeface="Franklin Gothic Book"/>
              </a:rPr>
              <a:t>k</a:t>
            </a:r>
            <a:r>
              <a:rPr sz="1700" dirty="0">
                <a:solidFill>
                  <a:srgbClr val="FFFFFF"/>
                </a:solidFill>
                <a:latin typeface="Franklin Gothic Book"/>
                <a:cs typeface="Franklin Gothic Book"/>
              </a:rPr>
              <a:t>.</a:t>
            </a:r>
            <a:endParaRPr sz="1700">
              <a:latin typeface="Franklin Gothic Book"/>
              <a:cs typeface="Franklin Gothic Book"/>
            </a:endParaRPr>
          </a:p>
        </p:txBody>
      </p:sp>
      <p:sp>
        <p:nvSpPr>
          <p:cNvPr id="13" name="object 13"/>
          <p:cNvSpPr/>
          <p:nvPr/>
        </p:nvSpPr>
        <p:spPr>
          <a:xfrm>
            <a:off x="464997" y="4757165"/>
            <a:ext cx="1702892" cy="1344891"/>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464997" y="4757165"/>
            <a:ext cx="1703070" cy="1344930"/>
          </a:xfrm>
          <a:custGeom>
            <a:avLst/>
            <a:gdLst/>
            <a:ahLst/>
            <a:cxnLst/>
            <a:rect l="l" t="t" r="r" b="b"/>
            <a:pathLst>
              <a:path w="1703070" h="1344929">
                <a:moveTo>
                  <a:pt x="0" y="134492"/>
                </a:moveTo>
                <a:lnTo>
                  <a:pt x="6877" y="91911"/>
                </a:lnTo>
                <a:lnTo>
                  <a:pt x="26026" y="54948"/>
                </a:lnTo>
                <a:lnTo>
                  <a:pt x="55220" y="25826"/>
                </a:lnTo>
                <a:lnTo>
                  <a:pt x="92233" y="6769"/>
                </a:lnTo>
                <a:lnTo>
                  <a:pt x="1568399" y="0"/>
                </a:lnTo>
                <a:lnTo>
                  <a:pt x="1583079" y="791"/>
                </a:lnTo>
                <a:lnTo>
                  <a:pt x="1624033" y="12004"/>
                </a:lnTo>
                <a:lnTo>
                  <a:pt x="1658629" y="34745"/>
                </a:lnTo>
                <a:lnTo>
                  <a:pt x="1684643" y="66791"/>
                </a:lnTo>
                <a:lnTo>
                  <a:pt x="1699852" y="105920"/>
                </a:lnTo>
                <a:lnTo>
                  <a:pt x="1702892" y="1210411"/>
                </a:lnTo>
                <a:lnTo>
                  <a:pt x="1702100" y="1225087"/>
                </a:lnTo>
                <a:lnTo>
                  <a:pt x="1690886" y="1266034"/>
                </a:lnTo>
                <a:lnTo>
                  <a:pt x="1668143" y="1300628"/>
                </a:lnTo>
                <a:lnTo>
                  <a:pt x="1636094" y="1326643"/>
                </a:lnTo>
                <a:lnTo>
                  <a:pt x="1596963" y="1341853"/>
                </a:lnTo>
                <a:lnTo>
                  <a:pt x="134480" y="1344891"/>
                </a:lnTo>
                <a:lnTo>
                  <a:pt x="119803" y="1344100"/>
                </a:lnTo>
                <a:lnTo>
                  <a:pt x="78854" y="1332883"/>
                </a:lnTo>
                <a:lnTo>
                  <a:pt x="44259" y="1310137"/>
                </a:lnTo>
                <a:lnTo>
                  <a:pt x="18244" y="1278086"/>
                </a:lnTo>
                <a:lnTo>
                  <a:pt x="3036" y="1238958"/>
                </a:lnTo>
                <a:lnTo>
                  <a:pt x="0" y="134492"/>
                </a:lnTo>
                <a:close/>
              </a:path>
            </a:pathLst>
          </a:custGeom>
          <a:ln w="25400">
            <a:solidFill>
              <a:srgbClr val="FFFFFF"/>
            </a:solidFill>
          </a:ln>
        </p:spPr>
        <p:txBody>
          <a:bodyPr wrap="square" lIns="0" tIns="0" rIns="0" bIns="0" rtlCol="0"/>
          <a:lstStyle/>
          <a:p>
            <a:endParaRPr/>
          </a:p>
        </p:txBody>
      </p:sp>
      <p:sp>
        <p:nvSpPr>
          <p:cNvPr id="15" name="object 15"/>
          <p:cNvSpPr txBox="1"/>
          <p:nvPr/>
        </p:nvSpPr>
        <p:spPr>
          <a:xfrm>
            <a:off x="338226" y="6569548"/>
            <a:ext cx="301625" cy="275590"/>
          </a:xfrm>
          <a:prstGeom prst="rect">
            <a:avLst/>
          </a:prstGeom>
        </p:spPr>
        <p:txBody>
          <a:bodyPr vert="horz" wrap="square" lIns="0" tIns="0" rIns="0" bIns="0" rtlCol="0">
            <a:spAutoFit/>
          </a:bodyPr>
          <a:lstStyle/>
          <a:p>
            <a:pPr marL="25400">
              <a:lnSpc>
                <a:spcPct val="100000"/>
              </a:lnSpc>
            </a:pPr>
            <a:fld id="{81D60167-4931-47E6-BA6A-407CBD079E47}" type="slidenum">
              <a:rPr sz="1400" dirty="0">
                <a:solidFill>
                  <a:srgbClr val="2271B8"/>
                </a:solidFill>
                <a:latin typeface="Franklin Gothic Book"/>
                <a:cs typeface="Franklin Gothic Book"/>
              </a:rPr>
              <a:t>5</a:t>
            </a:fld>
            <a:endParaRPr sz="1400">
              <a:latin typeface="Franklin Gothic Book"/>
              <a:cs typeface="Franklin Gothic Book"/>
            </a:endParaRPr>
          </a:p>
        </p:txBody>
      </p:sp>
    </p:spTree>
    <p:extLst>
      <p:ext uri="{BB962C8B-B14F-4D97-AF65-F5344CB8AC3E}">
        <p14:creationId xmlns:p14="http://schemas.microsoft.com/office/powerpoint/2010/main" val="4248095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37" y="0"/>
            <a:ext cx="8660389" cy="728663"/>
          </a:xfrm>
        </p:spPr>
        <p:txBody>
          <a:bodyPr/>
          <a:lstStyle/>
          <a:p>
            <a:r>
              <a:rPr lang="en-US" sz="2000" dirty="0" smtClean="0"/>
              <a:t>State-supported renewables and traditional regulated generation will be over twice as large as potential nuclear ZEC generation by 2025</a:t>
            </a:r>
            <a:endParaRPr lang="en-US" sz="2000" dirty="0"/>
          </a:p>
        </p:txBody>
      </p:sp>
      <p:graphicFrame>
        <p:nvGraphicFramePr>
          <p:cNvPr id="7" name="Chart 6"/>
          <p:cNvGraphicFramePr/>
          <p:nvPr>
            <p:extLst>
              <p:ext uri="{D42A27DB-BD31-4B8C-83A1-F6EECF244321}">
                <p14:modId xmlns:p14="http://schemas.microsoft.com/office/powerpoint/2010/main" val="2443106131"/>
              </p:ext>
            </p:extLst>
          </p:nvPr>
        </p:nvGraphicFramePr>
        <p:xfrm>
          <a:off x="55421" y="925945"/>
          <a:ext cx="8765307" cy="453274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366257" y="4729016"/>
            <a:ext cx="1007485" cy="209288"/>
          </a:xfrm>
          <a:prstGeom prst="rect">
            <a:avLst/>
          </a:prstGeom>
          <a:noFill/>
        </p:spPr>
        <p:txBody>
          <a:bodyPr wrap="square" rtlCol="0">
            <a:spAutoFit/>
          </a:bodyPr>
          <a:lstStyle/>
          <a:p>
            <a:pPr>
              <a:lnSpc>
                <a:spcPct val="95000"/>
              </a:lnSpc>
              <a:spcBef>
                <a:spcPts val="600"/>
              </a:spcBef>
            </a:pPr>
            <a:r>
              <a:rPr lang="en-US" sz="800" dirty="0" smtClean="0"/>
              <a:t>Quad Cities</a:t>
            </a:r>
          </a:p>
        </p:txBody>
      </p:sp>
      <p:sp>
        <p:nvSpPr>
          <p:cNvPr id="26" name="TextBox 25"/>
          <p:cNvSpPr txBox="1"/>
          <p:nvPr/>
        </p:nvSpPr>
        <p:spPr>
          <a:xfrm>
            <a:off x="1366257" y="4567294"/>
            <a:ext cx="1182977" cy="209288"/>
          </a:xfrm>
          <a:prstGeom prst="rect">
            <a:avLst/>
          </a:prstGeom>
          <a:noFill/>
        </p:spPr>
        <p:txBody>
          <a:bodyPr wrap="square" rtlCol="0">
            <a:spAutoFit/>
          </a:bodyPr>
          <a:lstStyle/>
          <a:p>
            <a:pPr>
              <a:lnSpc>
                <a:spcPct val="95000"/>
              </a:lnSpc>
              <a:spcBef>
                <a:spcPts val="600"/>
              </a:spcBef>
            </a:pPr>
            <a:r>
              <a:rPr lang="en-US" sz="800" dirty="0" smtClean="0"/>
              <a:t>Other at-risk nuclear</a:t>
            </a:r>
          </a:p>
        </p:txBody>
      </p:sp>
      <p:sp>
        <p:nvSpPr>
          <p:cNvPr id="27" name="TextBox 26"/>
          <p:cNvSpPr txBox="1"/>
          <p:nvPr/>
        </p:nvSpPr>
        <p:spPr>
          <a:xfrm>
            <a:off x="2072845" y="4158791"/>
            <a:ext cx="735014" cy="326243"/>
          </a:xfrm>
          <a:prstGeom prst="rect">
            <a:avLst/>
          </a:prstGeom>
          <a:noFill/>
        </p:spPr>
        <p:txBody>
          <a:bodyPr wrap="square" rtlCol="0">
            <a:spAutoFit/>
          </a:bodyPr>
          <a:lstStyle/>
          <a:p>
            <a:pPr>
              <a:lnSpc>
                <a:spcPct val="95000"/>
              </a:lnSpc>
              <a:spcBef>
                <a:spcPts val="600"/>
              </a:spcBef>
            </a:pPr>
            <a:r>
              <a:rPr lang="en-US" sz="800" dirty="0" smtClean="0"/>
              <a:t>RPS Renewables</a:t>
            </a:r>
          </a:p>
        </p:txBody>
      </p:sp>
      <p:sp>
        <p:nvSpPr>
          <p:cNvPr id="28" name="TextBox 27"/>
          <p:cNvSpPr txBox="1"/>
          <p:nvPr/>
        </p:nvSpPr>
        <p:spPr>
          <a:xfrm>
            <a:off x="2072845" y="3670826"/>
            <a:ext cx="735014" cy="326243"/>
          </a:xfrm>
          <a:prstGeom prst="rect">
            <a:avLst/>
          </a:prstGeom>
          <a:noFill/>
        </p:spPr>
        <p:txBody>
          <a:bodyPr wrap="square" rtlCol="0">
            <a:spAutoFit/>
          </a:bodyPr>
          <a:lstStyle/>
          <a:p>
            <a:pPr>
              <a:lnSpc>
                <a:spcPct val="95000"/>
              </a:lnSpc>
              <a:spcBef>
                <a:spcPts val="600"/>
              </a:spcBef>
            </a:pPr>
            <a:r>
              <a:rPr lang="en-US" sz="800" dirty="0" smtClean="0"/>
              <a:t>Traditional regulated</a:t>
            </a:r>
          </a:p>
        </p:txBody>
      </p:sp>
      <p:sp>
        <p:nvSpPr>
          <p:cNvPr id="29" name="TextBox 28"/>
          <p:cNvSpPr txBox="1"/>
          <p:nvPr/>
        </p:nvSpPr>
        <p:spPr>
          <a:xfrm>
            <a:off x="2807859" y="2987665"/>
            <a:ext cx="735014" cy="443198"/>
          </a:xfrm>
          <a:prstGeom prst="rect">
            <a:avLst/>
          </a:prstGeom>
          <a:noFill/>
        </p:spPr>
        <p:txBody>
          <a:bodyPr wrap="square" rtlCol="0">
            <a:spAutoFit/>
          </a:bodyPr>
          <a:lstStyle/>
          <a:p>
            <a:pPr>
              <a:lnSpc>
                <a:spcPct val="95000"/>
              </a:lnSpc>
              <a:spcBef>
                <a:spcPts val="600"/>
              </a:spcBef>
            </a:pPr>
            <a:r>
              <a:rPr lang="en-US" sz="800" dirty="0" smtClean="0"/>
              <a:t>Other unregulated nuclear</a:t>
            </a:r>
          </a:p>
        </p:txBody>
      </p:sp>
      <p:sp>
        <p:nvSpPr>
          <p:cNvPr id="30" name="TextBox 29"/>
          <p:cNvSpPr txBox="1"/>
          <p:nvPr/>
        </p:nvSpPr>
        <p:spPr>
          <a:xfrm>
            <a:off x="2807859" y="2014008"/>
            <a:ext cx="735014" cy="443198"/>
          </a:xfrm>
          <a:prstGeom prst="rect">
            <a:avLst/>
          </a:prstGeom>
          <a:noFill/>
        </p:spPr>
        <p:txBody>
          <a:bodyPr wrap="square" rtlCol="0">
            <a:spAutoFit/>
          </a:bodyPr>
          <a:lstStyle/>
          <a:p>
            <a:pPr>
              <a:lnSpc>
                <a:spcPct val="95000"/>
              </a:lnSpc>
              <a:spcBef>
                <a:spcPts val="600"/>
              </a:spcBef>
            </a:pPr>
            <a:r>
              <a:rPr lang="en-US" sz="800" dirty="0" smtClean="0"/>
              <a:t>Unregulated fossil + imports</a:t>
            </a:r>
          </a:p>
        </p:txBody>
      </p:sp>
      <p:sp>
        <p:nvSpPr>
          <p:cNvPr id="31" name="TextBox 30"/>
          <p:cNvSpPr txBox="1"/>
          <p:nvPr/>
        </p:nvSpPr>
        <p:spPr>
          <a:xfrm>
            <a:off x="4223186" y="4443832"/>
            <a:ext cx="1007485" cy="326243"/>
          </a:xfrm>
          <a:prstGeom prst="rect">
            <a:avLst/>
          </a:prstGeom>
          <a:noFill/>
        </p:spPr>
        <p:txBody>
          <a:bodyPr wrap="square" rtlCol="0">
            <a:spAutoFit/>
          </a:bodyPr>
          <a:lstStyle/>
          <a:p>
            <a:pPr>
              <a:lnSpc>
                <a:spcPct val="95000"/>
              </a:lnSpc>
              <a:spcBef>
                <a:spcPts val="600"/>
              </a:spcBef>
            </a:pPr>
            <a:r>
              <a:rPr lang="en-US" sz="800" dirty="0" smtClean="0"/>
              <a:t>Upstate NY nuclear</a:t>
            </a:r>
          </a:p>
        </p:txBody>
      </p:sp>
      <p:sp>
        <p:nvSpPr>
          <p:cNvPr id="32" name="TextBox 31"/>
          <p:cNvSpPr txBox="1"/>
          <p:nvPr/>
        </p:nvSpPr>
        <p:spPr>
          <a:xfrm>
            <a:off x="4894556" y="3857214"/>
            <a:ext cx="735014" cy="326243"/>
          </a:xfrm>
          <a:prstGeom prst="rect">
            <a:avLst/>
          </a:prstGeom>
          <a:noFill/>
        </p:spPr>
        <p:txBody>
          <a:bodyPr wrap="square" rtlCol="0">
            <a:spAutoFit/>
          </a:bodyPr>
          <a:lstStyle/>
          <a:p>
            <a:pPr>
              <a:lnSpc>
                <a:spcPct val="95000"/>
              </a:lnSpc>
              <a:spcBef>
                <a:spcPts val="600"/>
              </a:spcBef>
            </a:pPr>
            <a:r>
              <a:rPr lang="en-US" sz="800" dirty="0" smtClean="0"/>
              <a:t>RPS Renewables</a:t>
            </a:r>
          </a:p>
        </p:txBody>
      </p:sp>
      <p:sp>
        <p:nvSpPr>
          <p:cNvPr id="33" name="TextBox 32"/>
          <p:cNvSpPr txBox="1"/>
          <p:nvPr/>
        </p:nvSpPr>
        <p:spPr>
          <a:xfrm>
            <a:off x="4894556" y="3342925"/>
            <a:ext cx="735014" cy="443198"/>
          </a:xfrm>
          <a:prstGeom prst="rect">
            <a:avLst/>
          </a:prstGeom>
          <a:noFill/>
        </p:spPr>
        <p:txBody>
          <a:bodyPr wrap="square" rtlCol="0">
            <a:spAutoFit/>
          </a:bodyPr>
          <a:lstStyle/>
          <a:p>
            <a:pPr>
              <a:lnSpc>
                <a:spcPct val="95000"/>
              </a:lnSpc>
              <a:spcBef>
                <a:spcPts val="600"/>
              </a:spcBef>
            </a:pPr>
            <a:r>
              <a:rPr lang="en-US" sz="800" dirty="0" smtClean="0"/>
              <a:t>Regulated hydro (NYPA)</a:t>
            </a:r>
          </a:p>
        </p:txBody>
      </p:sp>
      <p:sp>
        <p:nvSpPr>
          <p:cNvPr id="34" name="TextBox 33"/>
          <p:cNvSpPr txBox="1"/>
          <p:nvPr/>
        </p:nvSpPr>
        <p:spPr>
          <a:xfrm>
            <a:off x="4880705" y="3080702"/>
            <a:ext cx="1002861" cy="326243"/>
          </a:xfrm>
          <a:prstGeom prst="rect">
            <a:avLst/>
          </a:prstGeom>
          <a:noFill/>
        </p:spPr>
        <p:txBody>
          <a:bodyPr wrap="square" rtlCol="0">
            <a:spAutoFit/>
          </a:bodyPr>
          <a:lstStyle/>
          <a:p>
            <a:pPr>
              <a:lnSpc>
                <a:spcPct val="95000"/>
              </a:lnSpc>
              <a:spcBef>
                <a:spcPts val="600"/>
              </a:spcBef>
            </a:pPr>
            <a:r>
              <a:rPr lang="en-US" sz="800" dirty="0" smtClean="0"/>
              <a:t>Other traditional regulated</a:t>
            </a:r>
          </a:p>
        </p:txBody>
      </p:sp>
      <p:sp>
        <p:nvSpPr>
          <p:cNvPr id="35" name="TextBox 34"/>
          <p:cNvSpPr txBox="1"/>
          <p:nvPr/>
        </p:nvSpPr>
        <p:spPr>
          <a:xfrm>
            <a:off x="5629570" y="1955378"/>
            <a:ext cx="735014" cy="443198"/>
          </a:xfrm>
          <a:prstGeom prst="rect">
            <a:avLst/>
          </a:prstGeom>
          <a:noFill/>
        </p:spPr>
        <p:txBody>
          <a:bodyPr wrap="square" rtlCol="0">
            <a:spAutoFit/>
          </a:bodyPr>
          <a:lstStyle/>
          <a:p>
            <a:pPr>
              <a:lnSpc>
                <a:spcPct val="95000"/>
              </a:lnSpc>
              <a:spcBef>
                <a:spcPts val="600"/>
              </a:spcBef>
            </a:pPr>
            <a:r>
              <a:rPr lang="en-US" sz="800" dirty="0" smtClean="0"/>
              <a:t>Unregulated fossil + imports</a:t>
            </a:r>
          </a:p>
        </p:txBody>
      </p:sp>
      <p:sp>
        <p:nvSpPr>
          <p:cNvPr id="44" name="TextBox 43"/>
          <p:cNvSpPr txBox="1"/>
          <p:nvPr/>
        </p:nvSpPr>
        <p:spPr>
          <a:xfrm>
            <a:off x="7023529" y="4437669"/>
            <a:ext cx="749307" cy="327700"/>
          </a:xfrm>
          <a:prstGeom prst="rect">
            <a:avLst/>
          </a:prstGeom>
          <a:noFill/>
        </p:spPr>
        <p:txBody>
          <a:bodyPr wrap="square" rtlCol="0">
            <a:spAutoFit/>
          </a:bodyPr>
          <a:lstStyle/>
          <a:p>
            <a:pPr>
              <a:lnSpc>
                <a:spcPct val="95000"/>
              </a:lnSpc>
              <a:spcBef>
                <a:spcPts val="600"/>
              </a:spcBef>
            </a:pPr>
            <a:r>
              <a:rPr lang="en-US" sz="800" dirty="0" smtClean="0"/>
              <a:t>Millstone + Seabrook</a:t>
            </a:r>
          </a:p>
        </p:txBody>
      </p:sp>
      <p:sp>
        <p:nvSpPr>
          <p:cNvPr id="45" name="TextBox 44"/>
          <p:cNvSpPr txBox="1"/>
          <p:nvPr/>
        </p:nvSpPr>
        <p:spPr>
          <a:xfrm>
            <a:off x="7716267" y="3623001"/>
            <a:ext cx="735014" cy="326243"/>
          </a:xfrm>
          <a:prstGeom prst="rect">
            <a:avLst/>
          </a:prstGeom>
          <a:noFill/>
        </p:spPr>
        <p:txBody>
          <a:bodyPr wrap="square" rtlCol="0">
            <a:spAutoFit/>
          </a:bodyPr>
          <a:lstStyle/>
          <a:p>
            <a:pPr>
              <a:lnSpc>
                <a:spcPct val="95000"/>
              </a:lnSpc>
              <a:spcBef>
                <a:spcPts val="600"/>
              </a:spcBef>
            </a:pPr>
            <a:r>
              <a:rPr lang="en-US" sz="800" dirty="0" smtClean="0"/>
              <a:t>RPS Renewables</a:t>
            </a:r>
          </a:p>
        </p:txBody>
      </p:sp>
      <p:sp>
        <p:nvSpPr>
          <p:cNvPr id="46" name="TextBox 45"/>
          <p:cNvSpPr txBox="1"/>
          <p:nvPr/>
        </p:nvSpPr>
        <p:spPr>
          <a:xfrm>
            <a:off x="7716273" y="3052545"/>
            <a:ext cx="735014" cy="326243"/>
          </a:xfrm>
          <a:prstGeom prst="rect">
            <a:avLst/>
          </a:prstGeom>
          <a:noFill/>
        </p:spPr>
        <p:txBody>
          <a:bodyPr wrap="square" rtlCol="0">
            <a:spAutoFit/>
          </a:bodyPr>
          <a:lstStyle/>
          <a:p>
            <a:pPr>
              <a:lnSpc>
                <a:spcPct val="95000"/>
              </a:lnSpc>
              <a:spcBef>
                <a:spcPts val="600"/>
              </a:spcBef>
            </a:pPr>
            <a:r>
              <a:rPr lang="en-US" sz="800" dirty="0" smtClean="0"/>
              <a:t>MA hydro imports</a:t>
            </a:r>
          </a:p>
        </p:txBody>
      </p:sp>
      <p:sp>
        <p:nvSpPr>
          <p:cNvPr id="47" name="TextBox 46"/>
          <p:cNvSpPr txBox="1"/>
          <p:nvPr/>
        </p:nvSpPr>
        <p:spPr>
          <a:xfrm>
            <a:off x="8416277" y="1936906"/>
            <a:ext cx="735014" cy="443198"/>
          </a:xfrm>
          <a:prstGeom prst="rect">
            <a:avLst/>
          </a:prstGeom>
          <a:noFill/>
        </p:spPr>
        <p:txBody>
          <a:bodyPr wrap="square" rtlCol="0">
            <a:spAutoFit/>
          </a:bodyPr>
          <a:lstStyle/>
          <a:p>
            <a:pPr>
              <a:lnSpc>
                <a:spcPct val="95000"/>
              </a:lnSpc>
              <a:spcBef>
                <a:spcPts val="600"/>
              </a:spcBef>
            </a:pPr>
            <a:r>
              <a:rPr lang="en-US" sz="800" dirty="0" smtClean="0"/>
              <a:t>Unregulated fossil + imports</a:t>
            </a:r>
          </a:p>
        </p:txBody>
      </p:sp>
      <p:sp>
        <p:nvSpPr>
          <p:cNvPr id="48" name="TextBox 47"/>
          <p:cNvSpPr txBox="1"/>
          <p:nvPr/>
        </p:nvSpPr>
        <p:spPr>
          <a:xfrm>
            <a:off x="1112046" y="4277145"/>
            <a:ext cx="430931" cy="209288"/>
          </a:xfrm>
          <a:prstGeom prst="rect">
            <a:avLst/>
          </a:prstGeom>
          <a:noFill/>
        </p:spPr>
        <p:txBody>
          <a:bodyPr wrap="square" rtlCol="0">
            <a:spAutoFit/>
          </a:bodyPr>
          <a:lstStyle/>
          <a:p>
            <a:pPr algn="ctr">
              <a:lnSpc>
                <a:spcPct val="95000"/>
              </a:lnSpc>
              <a:spcBef>
                <a:spcPts val="600"/>
              </a:spcBef>
            </a:pPr>
            <a:r>
              <a:rPr lang="en-US" sz="800" dirty="0" smtClean="0"/>
              <a:t>12%</a:t>
            </a:r>
          </a:p>
        </p:txBody>
      </p:sp>
      <p:sp>
        <p:nvSpPr>
          <p:cNvPr id="49" name="TextBox 48"/>
          <p:cNvSpPr txBox="1"/>
          <p:nvPr/>
        </p:nvSpPr>
        <p:spPr>
          <a:xfrm>
            <a:off x="1810120" y="3285866"/>
            <a:ext cx="430931" cy="209288"/>
          </a:xfrm>
          <a:prstGeom prst="rect">
            <a:avLst/>
          </a:prstGeom>
          <a:noFill/>
        </p:spPr>
        <p:txBody>
          <a:bodyPr wrap="square" rtlCol="0">
            <a:spAutoFit/>
          </a:bodyPr>
          <a:lstStyle/>
          <a:p>
            <a:pPr algn="ctr">
              <a:lnSpc>
                <a:spcPct val="95000"/>
              </a:lnSpc>
              <a:spcBef>
                <a:spcPts val="600"/>
              </a:spcBef>
            </a:pPr>
            <a:r>
              <a:rPr lang="en-US" sz="800" dirty="0" smtClean="0"/>
              <a:t>29%</a:t>
            </a:r>
          </a:p>
        </p:txBody>
      </p:sp>
      <p:sp>
        <p:nvSpPr>
          <p:cNvPr id="50" name="TextBox 49"/>
          <p:cNvSpPr txBox="1"/>
          <p:nvPr/>
        </p:nvSpPr>
        <p:spPr>
          <a:xfrm>
            <a:off x="2521424" y="1260020"/>
            <a:ext cx="430931" cy="209288"/>
          </a:xfrm>
          <a:prstGeom prst="rect">
            <a:avLst/>
          </a:prstGeom>
          <a:noFill/>
        </p:spPr>
        <p:txBody>
          <a:bodyPr wrap="square" rtlCol="0">
            <a:spAutoFit/>
          </a:bodyPr>
          <a:lstStyle/>
          <a:p>
            <a:pPr algn="ctr">
              <a:lnSpc>
                <a:spcPct val="95000"/>
              </a:lnSpc>
              <a:spcBef>
                <a:spcPts val="600"/>
              </a:spcBef>
            </a:pPr>
            <a:r>
              <a:rPr lang="en-US" sz="800" dirty="0" smtClean="0"/>
              <a:t>59%</a:t>
            </a:r>
          </a:p>
        </p:txBody>
      </p:sp>
      <p:sp>
        <p:nvSpPr>
          <p:cNvPr id="51" name="TextBox 50"/>
          <p:cNvSpPr txBox="1"/>
          <p:nvPr/>
        </p:nvSpPr>
        <p:spPr>
          <a:xfrm>
            <a:off x="3903015" y="4112624"/>
            <a:ext cx="430931" cy="209288"/>
          </a:xfrm>
          <a:prstGeom prst="rect">
            <a:avLst/>
          </a:prstGeom>
          <a:noFill/>
        </p:spPr>
        <p:txBody>
          <a:bodyPr wrap="square" rtlCol="0">
            <a:spAutoFit/>
          </a:bodyPr>
          <a:lstStyle/>
          <a:p>
            <a:pPr algn="ctr">
              <a:lnSpc>
                <a:spcPct val="95000"/>
              </a:lnSpc>
              <a:spcBef>
                <a:spcPts val="600"/>
              </a:spcBef>
            </a:pPr>
            <a:r>
              <a:rPr lang="en-US" sz="800" dirty="0" smtClean="0"/>
              <a:t>17%</a:t>
            </a:r>
          </a:p>
        </p:txBody>
      </p:sp>
      <p:sp>
        <p:nvSpPr>
          <p:cNvPr id="52" name="TextBox 51"/>
          <p:cNvSpPr txBox="1"/>
          <p:nvPr/>
        </p:nvSpPr>
        <p:spPr>
          <a:xfrm>
            <a:off x="4608230" y="2905834"/>
            <a:ext cx="430931" cy="209288"/>
          </a:xfrm>
          <a:prstGeom prst="rect">
            <a:avLst/>
          </a:prstGeom>
          <a:noFill/>
        </p:spPr>
        <p:txBody>
          <a:bodyPr wrap="square" rtlCol="0">
            <a:spAutoFit/>
          </a:bodyPr>
          <a:lstStyle/>
          <a:p>
            <a:pPr algn="ctr">
              <a:lnSpc>
                <a:spcPct val="95000"/>
              </a:lnSpc>
              <a:spcBef>
                <a:spcPts val="600"/>
              </a:spcBef>
            </a:pPr>
            <a:r>
              <a:rPr lang="en-US" sz="800" dirty="0" smtClean="0"/>
              <a:t>35%</a:t>
            </a:r>
          </a:p>
        </p:txBody>
      </p:sp>
      <p:sp>
        <p:nvSpPr>
          <p:cNvPr id="53" name="TextBox 52"/>
          <p:cNvSpPr txBox="1"/>
          <p:nvPr/>
        </p:nvSpPr>
        <p:spPr>
          <a:xfrm>
            <a:off x="5313588" y="1259118"/>
            <a:ext cx="430931" cy="209288"/>
          </a:xfrm>
          <a:prstGeom prst="rect">
            <a:avLst/>
          </a:prstGeom>
          <a:noFill/>
        </p:spPr>
        <p:txBody>
          <a:bodyPr wrap="square" rtlCol="0">
            <a:spAutoFit/>
          </a:bodyPr>
          <a:lstStyle/>
          <a:p>
            <a:pPr algn="ctr">
              <a:lnSpc>
                <a:spcPct val="95000"/>
              </a:lnSpc>
              <a:spcBef>
                <a:spcPts val="600"/>
              </a:spcBef>
            </a:pPr>
            <a:r>
              <a:rPr lang="en-US" sz="800" dirty="0" smtClean="0"/>
              <a:t>48%</a:t>
            </a:r>
          </a:p>
        </p:txBody>
      </p:sp>
      <p:sp>
        <p:nvSpPr>
          <p:cNvPr id="54" name="TextBox 53"/>
          <p:cNvSpPr txBox="1"/>
          <p:nvPr/>
        </p:nvSpPr>
        <p:spPr>
          <a:xfrm>
            <a:off x="6722133" y="4069807"/>
            <a:ext cx="430931" cy="209288"/>
          </a:xfrm>
          <a:prstGeom prst="rect">
            <a:avLst/>
          </a:prstGeom>
          <a:noFill/>
        </p:spPr>
        <p:txBody>
          <a:bodyPr wrap="square" rtlCol="0">
            <a:spAutoFit/>
          </a:bodyPr>
          <a:lstStyle/>
          <a:p>
            <a:pPr algn="ctr">
              <a:lnSpc>
                <a:spcPct val="95000"/>
              </a:lnSpc>
              <a:spcBef>
                <a:spcPts val="600"/>
              </a:spcBef>
            </a:pPr>
            <a:r>
              <a:rPr lang="en-US" sz="800" dirty="0"/>
              <a:t>1</a:t>
            </a:r>
            <a:r>
              <a:rPr lang="en-US" sz="800" dirty="0" smtClean="0"/>
              <a:t>8%</a:t>
            </a:r>
          </a:p>
        </p:txBody>
      </p:sp>
      <p:sp>
        <p:nvSpPr>
          <p:cNvPr id="55" name="TextBox 54"/>
          <p:cNvSpPr txBox="1"/>
          <p:nvPr/>
        </p:nvSpPr>
        <p:spPr>
          <a:xfrm>
            <a:off x="7406557" y="2883021"/>
            <a:ext cx="430931" cy="209288"/>
          </a:xfrm>
          <a:prstGeom prst="rect">
            <a:avLst/>
          </a:prstGeom>
          <a:noFill/>
        </p:spPr>
        <p:txBody>
          <a:bodyPr wrap="square" rtlCol="0">
            <a:spAutoFit/>
          </a:bodyPr>
          <a:lstStyle/>
          <a:p>
            <a:pPr algn="ctr">
              <a:lnSpc>
                <a:spcPct val="95000"/>
              </a:lnSpc>
              <a:spcBef>
                <a:spcPts val="600"/>
              </a:spcBef>
            </a:pPr>
            <a:r>
              <a:rPr lang="en-US" sz="800" dirty="0" smtClean="0"/>
              <a:t>34%</a:t>
            </a:r>
          </a:p>
        </p:txBody>
      </p:sp>
      <p:sp>
        <p:nvSpPr>
          <p:cNvPr id="56" name="TextBox 55"/>
          <p:cNvSpPr txBox="1"/>
          <p:nvPr/>
        </p:nvSpPr>
        <p:spPr>
          <a:xfrm>
            <a:off x="8147890" y="1259118"/>
            <a:ext cx="430931" cy="209288"/>
          </a:xfrm>
          <a:prstGeom prst="rect">
            <a:avLst/>
          </a:prstGeom>
          <a:noFill/>
        </p:spPr>
        <p:txBody>
          <a:bodyPr wrap="square" rtlCol="0">
            <a:spAutoFit/>
          </a:bodyPr>
          <a:lstStyle/>
          <a:p>
            <a:pPr algn="ctr">
              <a:lnSpc>
                <a:spcPct val="95000"/>
              </a:lnSpc>
              <a:spcBef>
                <a:spcPts val="600"/>
              </a:spcBef>
            </a:pPr>
            <a:r>
              <a:rPr lang="en-US" sz="800" dirty="0" smtClean="0"/>
              <a:t>48%</a:t>
            </a:r>
          </a:p>
        </p:txBody>
      </p:sp>
      <p:cxnSp>
        <p:nvCxnSpPr>
          <p:cNvPr id="14" name="Straight Connector 13"/>
          <p:cNvCxnSpPr/>
          <p:nvPr/>
        </p:nvCxnSpPr>
        <p:spPr>
          <a:xfrm>
            <a:off x="1431636" y="4485034"/>
            <a:ext cx="45258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147451" y="3487436"/>
            <a:ext cx="45258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223186" y="4289337"/>
            <a:ext cx="45258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943324" y="3104501"/>
            <a:ext cx="45258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064649" y="4277145"/>
            <a:ext cx="45258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772836" y="3104501"/>
            <a:ext cx="45258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588952" y="5513282"/>
            <a:ext cx="873772" cy="326243"/>
          </a:xfrm>
          <a:prstGeom prst="rect">
            <a:avLst/>
          </a:prstGeom>
          <a:noFill/>
        </p:spPr>
        <p:txBody>
          <a:bodyPr wrap="square" rtlCol="0">
            <a:spAutoFit/>
          </a:bodyPr>
          <a:lstStyle/>
          <a:p>
            <a:pPr algn="ctr">
              <a:lnSpc>
                <a:spcPct val="95000"/>
              </a:lnSpc>
              <a:spcBef>
                <a:spcPts val="600"/>
              </a:spcBef>
            </a:pPr>
            <a:r>
              <a:rPr lang="en-US" sz="1600" dirty="0" smtClean="0"/>
              <a:t>PJM</a:t>
            </a:r>
          </a:p>
        </p:txBody>
      </p:sp>
      <p:sp>
        <p:nvSpPr>
          <p:cNvPr id="62" name="TextBox 61"/>
          <p:cNvSpPr txBox="1"/>
          <p:nvPr/>
        </p:nvSpPr>
        <p:spPr>
          <a:xfrm>
            <a:off x="4278602" y="5483615"/>
            <a:ext cx="1120488" cy="326243"/>
          </a:xfrm>
          <a:prstGeom prst="rect">
            <a:avLst/>
          </a:prstGeom>
          <a:noFill/>
        </p:spPr>
        <p:txBody>
          <a:bodyPr wrap="square" rtlCol="0">
            <a:spAutoFit/>
          </a:bodyPr>
          <a:lstStyle/>
          <a:p>
            <a:pPr algn="ctr">
              <a:lnSpc>
                <a:spcPct val="95000"/>
              </a:lnSpc>
              <a:spcBef>
                <a:spcPts val="600"/>
              </a:spcBef>
            </a:pPr>
            <a:r>
              <a:rPr lang="en-US" sz="1600" dirty="0" smtClean="0"/>
              <a:t>New York</a:t>
            </a:r>
          </a:p>
        </p:txBody>
      </p:sp>
      <p:sp>
        <p:nvSpPr>
          <p:cNvPr id="63" name="TextBox 62"/>
          <p:cNvSpPr txBox="1"/>
          <p:nvPr/>
        </p:nvSpPr>
        <p:spPr>
          <a:xfrm>
            <a:off x="7023529" y="5454143"/>
            <a:ext cx="1374203" cy="326243"/>
          </a:xfrm>
          <a:prstGeom prst="rect">
            <a:avLst/>
          </a:prstGeom>
          <a:noFill/>
        </p:spPr>
        <p:txBody>
          <a:bodyPr wrap="square" rtlCol="0">
            <a:spAutoFit/>
          </a:bodyPr>
          <a:lstStyle/>
          <a:p>
            <a:pPr algn="ctr">
              <a:lnSpc>
                <a:spcPct val="95000"/>
              </a:lnSpc>
              <a:spcBef>
                <a:spcPts val="600"/>
              </a:spcBef>
            </a:pPr>
            <a:r>
              <a:rPr lang="en-US" sz="1600" dirty="0" smtClean="0"/>
              <a:t>New England</a:t>
            </a:r>
          </a:p>
        </p:txBody>
      </p:sp>
      <p:sp>
        <p:nvSpPr>
          <p:cNvPr id="64" name="TextBox 63"/>
          <p:cNvSpPr txBox="1"/>
          <p:nvPr/>
        </p:nvSpPr>
        <p:spPr>
          <a:xfrm>
            <a:off x="323206" y="5922401"/>
            <a:ext cx="8074526" cy="530915"/>
          </a:xfrm>
          <a:prstGeom prst="rect">
            <a:avLst/>
          </a:prstGeom>
          <a:noFill/>
        </p:spPr>
        <p:txBody>
          <a:bodyPr wrap="square" rtlCol="0">
            <a:spAutoFit/>
          </a:bodyPr>
          <a:lstStyle/>
          <a:p>
            <a:pPr>
              <a:lnSpc>
                <a:spcPct val="95000"/>
              </a:lnSpc>
              <a:spcBef>
                <a:spcPts val="600"/>
              </a:spcBef>
            </a:pPr>
            <a:r>
              <a:rPr lang="en-US" sz="1000" dirty="0" smtClean="0"/>
              <a:t>Sources: 2016 ISO-NE CELT Report; 2015 New York Gold Book; 2016 PJM Load Forecast Report; FERC Form 1 filings for investor-owned utilities in PJM and NY; Projected RPS renewables based on existing RPS legislation in various states; MA hydro imports based on 9.45 </a:t>
            </a:r>
            <a:r>
              <a:rPr lang="en-US" sz="1000" dirty="0" err="1" smtClean="0"/>
              <a:t>TWh</a:t>
            </a:r>
            <a:r>
              <a:rPr lang="en-US" sz="1000" dirty="0" smtClean="0"/>
              <a:t> clean generation procurement target specified in MA H.N. 4568.</a:t>
            </a:r>
          </a:p>
        </p:txBody>
      </p:sp>
    </p:spTree>
    <p:extLst>
      <p:ext uri="{BB962C8B-B14F-4D97-AF65-F5344CB8AC3E}">
        <p14:creationId xmlns:p14="http://schemas.microsoft.com/office/powerpoint/2010/main" val="1810063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carbon price drives multiple types of carbon reductions in a </a:t>
            </a:r>
            <a:r>
              <a:rPr lang="en-US" dirty="0" smtClean="0"/>
              <a:t>technology-neutral fashion</a:t>
            </a:r>
            <a:endParaRPr lang="en-US" dirty="0"/>
          </a:p>
        </p:txBody>
      </p:sp>
      <p:graphicFrame>
        <p:nvGraphicFramePr>
          <p:cNvPr id="9" name="Content Placeholder 8"/>
          <p:cNvGraphicFramePr>
            <a:graphicFrameLocks noGrp="1"/>
          </p:cNvGraphicFramePr>
          <p:nvPr>
            <p:ph idx="4294967295"/>
            <p:extLst/>
          </p:nvPr>
        </p:nvGraphicFramePr>
        <p:xfrm>
          <a:off x="0" y="2265363"/>
          <a:ext cx="2933700" cy="27352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8"/>
          <p:cNvGraphicFramePr>
            <a:graphicFrameLocks noGrp="1"/>
          </p:cNvGraphicFramePr>
          <p:nvPr>
            <p:ph idx="4294967295"/>
            <p:extLst/>
          </p:nvPr>
        </p:nvGraphicFramePr>
        <p:xfrm>
          <a:off x="5185012" y="729563"/>
          <a:ext cx="3419475" cy="17462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9" name="Content Placeholder 8"/>
          <p:cNvGraphicFramePr>
            <a:graphicFrameLocks noGrp="1"/>
          </p:cNvGraphicFramePr>
          <p:nvPr>
            <p:ph idx="4294967295"/>
            <p:extLst/>
          </p:nvPr>
        </p:nvGraphicFramePr>
        <p:xfrm>
          <a:off x="5263519" y="2515151"/>
          <a:ext cx="3417887" cy="17462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8" name="Content Placeholder 8"/>
          <p:cNvGraphicFramePr>
            <a:graphicFrameLocks noGrp="1"/>
          </p:cNvGraphicFramePr>
          <p:nvPr>
            <p:ph idx="4294967295"/>
            <p:extLst/>
          </p:nvPr>
        </p:nvGraphicFramePr>
        <p:xfrm>
          <a:off x="5346838" y="4319735"/>
          <a:ext cx="3419475" cy="1744662"/>
        </p:xfrm>
        <a:graphic>
          <a:graphicData uri="http://schemas.openxmlformats.org/drawingml/2006/chart">
            <c:chart xmlns:c="http://schemas.openxmlformats.org/drawingml/2006/chart" xmlns:r="http://schemas.openxmlformats.org/officeDocument/2006/relationships" r:id="rId6"/>
          </a:graphicData>
        </a:graphic>
      </p:graphicFrame>
      <p:sp>
        <p:nvSpPr>
          <p:cNvPr id="11" name="TextBox 10"/>
          <p:cNvSpPr txBox="1"/>
          <p:nvPr/>
        </p:nvSpPr>
        <p:spPr>
          <a:xfrm>
            <a:off x="5514108" y="2262335"/>
            <a:ext cx="1016000" cy="238527"/>
          </a:xfrm>
          <a:prstGeom prst="rect">
            <a:avLst/>
          </a:prstGeom>
          <a:noFill/>
        </p:spPr>
        <p:txBody>
          <a:bodyPr wrap="square" rtlCol="0">
            <a:spAutoFit/>
          </a:bodyPr>
          <a:lstStyle/>
          <a:p>
            <a:pPr algn="ctr">
              <a:lnSpc>
                <a:spcPct val="95000"/>
              </a:lnSpc>
              <a:spcBef>
                <a:spcPts val="600"/>
              </a:spcBef>
            </a:pPr>
            <a:r>
              <a:rPr lang="en-US" sz="1000" dirty="0" smtClean="0"/>
              <a:t>Before Carbon</a:t>
            </a:r>
          </a:p>
        </p:txBody>
      </p:sp>
      <p:sp>
        <p:nvSpPr>
          <p:cNvPr id="12" name="TextBox 11"/>
          <p:cNvSpPr txBox="1"/>
          <p:nvPr/>
        </p:nvSpPr>
        <p:spPr>
          <a:xfrm>
            <a:off x="7392116" y="2252506"/>
            <a:ext cx="1016000" cy="238527"/>
          </a:xfrm>
          <a:prstGeom prst="rect">
            <a:avLst/>
          </a:prstGeom>
          <a:noFill/>
        </p:spPr>
        <p:txBody>
          <a:bodyPr wrap="square" rtlCol="0">
            <a:spAutoFit/>
          </a:bodyPr>
          <a:lstStyle/>
          <a:p>
            <a:pPr algn="ctr">
              <a:lnSpc>
                <a:spcPct val="95000"/>
              </a:lnSpc>
              <a:spcBef>
                <a:spcPts val="600"/>
              </a:spcBef>
            </a:pPr>
            <a:r>
              <a:rPr lang="en-US" sz="1000" dirty="0" smtClean="0"/>
              <a:t>After Carbon</a:t>
            </a:r>
          </a:p>
        </p:txBody>
      </p:sp>
      <p:sp>
        <p:nvSpPr>
          <p:cNvPr id="13" name="TextBox 12"/>
          <p:cNvSpPr txBox="1"/>
          <p:nvPr/>
        </p:nvSpPr>
        <p:spPr>
          <a:xfrm>
            <a:off x="5337319" y="1211593"/>
            <a:ext cx="958921" cy="384721"/>
          </a:xfrm>
          <a:prstGeom prst="rect">
            <a:avLst/>
          </a:prstGeom>
          <a:noFill/>
        </p:spPr>
        <p:txBody>
          <a:bodyPr wrap="square" rtlCol="0">
            <a:spAutoFit/>
          </a:bodyPr>
          <a:lstStyle/>
          <a:p>
            <a:pPr algn="ctr">
              <a:lnSpc>
                <a:spcPct val="95000"/>
              </a:lnSpc>
              <a:spcBef>
                <a:spcPts val="600"/>
              </a:spcBef>
            </a:pPr>
            <a:r>
              <a:rPr lang="en-US" sz="1000" dirty="0" smtClean="0"/>
              <a:t>Variable Fuel cost</a:t>
            </a:r>
          </a:p>
        </p:txBody>
      </p:sp>
      <p:sp>
        <p:nvSpPr>
          <p:cNvPr id="14" name="TextBox 13"/>
          <p:cNvSpPr txBox="1"/>
          <p:nvPr/>
        </p:nvSpPr>
        <p:spPr>
          <a:xfrm>
            <a:off x="6397836" y="1066249"/>
            <a:ext cx="1016000" cy="530915"/>
          </a:xfrm>
          <a:prstGeom prst="rect">
            <a:avLst/>
          </a:prstGeom>
          <a:noFill/>
        </p:spPr>
        <p:txBody>
          <a:bodyPr wrap="square" rtlCol="0">
            <a:spAutoFit/>
          </a:bodyPr>
          <a:lstStyle/>
          <a:p>
            <a:pPr algn="ctr">
              <a:lnSpc>
                <a:spcPct val="95000"/>
              </a:lnSpc>
              <a:spcBef>
                <a:spcPts val="600"/>
              </a:spcBef>
            </a:pPr>
            <a:r>
              <a:rPr lang="en-US" sz="1000" dirty="0" smtClean="0"/>
              <a:t>+ Cost of carbon emissions</a:t>
            </a:r>
          </a:p>
        </p:txBody>
      </p:sp>
      <p:cxnSp>
        <p:nvCxnSpPr>
          <p:cNvPr id="16" name="Straight Arrow Connector 15"/>
          <p:cNvCxnSpPr>
            <a:stCxn id="13" idx="2"/>
          </p:cNvCxnSpPr>
          <p:nvPr/>
        </p:nvCxnSpPr>
        <p:spPr>
          <a:xfrm flipH="1">
            <a:off x="5652655" y="1596314"/>
            <a:ext cx="164125" cy="2881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816781" y="1593300"/>
            <a:ext cx="435408" cy="11013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984348" y="1543262"/>
            <a:ext cx="429488" cy="16017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012055" y="1543262"/>
            <a:ext cx="1032810" cy="16017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5237016" y="4021855"/>
            <a:ext cx="1565565" cy="384721"/>
          </a:xfrm>
          <a:prstGeom prst="rect">
            <a:avLst/>
          </a:prstGeom>
          <a:noFill/>
        </p:spPr>
        <p:txBody>
          <a:bodyPr wrap="square" rtlCol="0">
            <a:spAutoFit/>
          </a:bodyPr>
          <a:lstStyle/>
          <a:p>
            <a:pPr algn="ctr">
              <a:lnSpc>
                <a:spcPct val="95000"/>
              </a:lnSpc>
              <a:spcBef>
                <a:spcPts val="600"/>
              </a:spcBef>
            </a:pPr>
            <a:r>
              <a:rPr lang="en-US" sz="1000" dirty="0" smtClean="0"/>
              <a:t>Renewable New Entry Before Carbon</a:t>
            </a:r>
          </a:p>
        </p:txBody>
      </p:sp>
      <p:sp>
        <p:nvSpPr>
          <p:cNvPr id="72" name="TextBox 71"/>
          <p:cNvSpPr txBox="1"/>
          <p:nvPr/>
        </p:nvSpPr>
        <p:spPr>
          <a:xfrm>
            <a:off x="4705552" y="3481426"/>
            <a:ext cx="958921" cy="238527"/>
          </a:xfrm>
          <a:prstGeom prst="rect">
            <a:avLst/>
          </a:prstGeom>
          <a:noFill/>
        </p:spPr>
        <p:txBody>
          <a:bodyPr wrap="square" rtlCol="0">
            <a:spAutoFit/>
          </a:bodyPr>
          <a:lstStyle/>
          <a:p>
            <a:pPr algn="r">
              <a:lnSpc>
                <a:spcPct val="95000"/>
              </a:lnSpc>
              <a:spcBef>
                <a:spcPts val="600"/>
              </a:spcBef>
            </a:pPr>
            <a:r>
              <a:rPr lang="en-US" sz="1000" dirty="0" smtClean="0"/>
              <a:t>Energy</a:t>
            </a:r>
          </a:p>
        </p:txBody>
      </p:sp>
      <p:sp>
        <p:nvSpPr>
          <p:cNvPr id="78" name="TextBox 77"/>
          <p:cNvSpPr txBox="1"/>
          <p:nvPr/>
        </p:nvSpPr>
        <p:spPr>
          <a:xfrm>
            <a:off x="4692440" y="3229078"/>
            <a:ext cx="958921" cy="238527"/>
          </a:xfrm>
          <a:prstGeom prst="rect">
            <a:avLst/>
          </a:prstGeom>
          <a:noFill/>
        </p:spPr>
        <p:txBody>
          <a:bodyPr wrap="square" rtlCol="0">
            <a:spAutoFit/>
          </a:bodyPr>
          <a:lstStyle/>
          <a:p>
            <a:pPr algn="r">
              <a:lnSpc>
                <a:spcPct val="95000"/>
              </a:lnSpc>
              <a:spcBef>
                <a:spcPts val="600"/>
              </a:spcBef>
            </a:pPr>
            <a:r>
              <a:rPr lang="en-US" sz="1000" dirty="0" smtClean="0"/>
              <a:t>Capacity</a:t>
            </a:r>
          </a:p>
        </p:txBody>
      </p:sp>
      <p:sp>
        <p:nvSpPr>
          <p:cNvPr id="79" name="TextBox 78"/>
          <p:cNvSpPr txBox="1"/>
          <p:nvPr/>
        </p:nvSpPr>
        <p:spPr>
          <a:xfrm>
            <a:off x="4672666" y="2901837"/>
            <a:ext cx="958921" cy="384721"/>
          </a:xfrm>
          <a:prstGeom prst="rect">
            <a:avLst/>
          </a:prstGeom>
          <a:noFill/>
        </p:spPr>
        <p:txBody>
          <a:bodyPr wrap="square" rtlCol="0">
            <a:spAutoFit/>
          </a:bodyPr>
          <a:lstStyle/>
          <a:p>
            <a:pPr algn="r">
              <a:lnSpc>
                <a:spcPct val="95000"/>
              </a:lnSpc>
              <a:spcBef>
                <a:spcPts val="600"/>
              </a:spcBef>
            </a:pPr>
            <a:r>
              <a:rPr lang="en-US" sz="1000" dirty="0" smtClean="0"/>
              <a:t>Subsidies/</a:t>
            </a:r>
            <a:br>
              <a:rPr lang="en-US" sz="1000" dirty="0" smtClean="0"/>
            </a:br>
            <a:r>
              <a:rPr lang="en-US" sz="1000" dirty="0" smtClean="0"/>
              <a:t>Nothing</a:t>
            </a:r>
          </a:p>
        </p:txBody>
      </p:sp>
      <p:sp>
        <p:nvSpPr>
          <p:cNvPr id="80" name="TextBox 79"/>
          <p:cNvSpPr txBox="1"/>
          <p:nvPr/>
        </p:nvSpPr>
        <p:spPr>
          <a:xfrm>
            <a:off x="7125848" y="4026475"/>
            <a:ext cx="1565565" cy="384721"/>
          </a:xfrm>
          <a:prstGeom prst="rect">
            <a:avLst/>
          </a:prstGeom>
          <a:noFill/>
        </p:spPr>
        <p:txBody>
          <a:bodyPr wrap="square" rtlCol="0">
            <a:spAutoFit/>
          </a:bodyPr>
          <a:lstStyle/>
          <a:p>
            <a:pPr algn="ctr">
              <a:lnSpc>
                <a:spcPct val="95000"/>
              </a:lnSpc>
              <a:spcBef>
                <a:spcPts val="600"/>
              </a:spcBef>
            </a:pPr>
            <a:r>
              <a:rPr lang="en-US" sz="1000" dirty="0" smtClean="0"/>
              <a:t>Renewable New Entry After Carbon</a:t>
            </a:r>
          </a:p>
        </p:txBody>
      </p:sp>
      <p:sp>
        <p:nvSpPr>
          <p:cNvPr id="81" name="TextBox 80"/>
          <p:cNvSpPr txBox="1"/>
          <p:nvPr/>
        </p:nvSpPr>
        <p:spPr>
          <a:xfrm>
            <a:off x="6569539" y="3513114"/>
            <a:ext cx="958921" cy="238527"/>
          </a:xfrm>
          <a:prstGeom prst="rect">
            <a:avLst/>
          </a:prstGeom>
          <a:noFill/>
        </p:spPr>
        <p:txBody>
          <a:bodyPr wrap="square" rtlCol="0">
            <a:spAutoFit/>
          </a:bodyPr>
          <a:lstStyle/>
          <a:p>
            <a:pPr algn="r">
              <a:lnSpc>
                <a:spcPct val="95000"/>
              </a:lnSpc>
              <a:spcBef>
                <a:spcPts val="600"/>
              </a:spcBef>
            </a:pPr>
            <a:r>
              <a:rPr lang="en-US" sz="1000" dirty="0" smtClean="0"/>
              <a:t>Energy</a:t>
            </a:r>
          </a:p>
        </p:txBody>
      </p:sp>
      <p:sp>
        <p:nvSpPr>
          <p:cNvPr id="82" name="TextBox 81"/>
          <p:cNvSpPr txBox="1"/>
          <p:nvPr/>
        </p:nvSpPr>
        <p:spPr>
          <a:xfrm>
            <a:off x="5337319" y="3609466"/>
            <a:ext cx="958921" cy="238527"/>
          </a:xfrm>
          <a:prstGeom prst="rect">
            <a:avLst/>
          </a:prstGeom>
          <a:noFill/>
        </p:spPr>
        <p:txBody>
          <a:bodyPr wrap="square" rtlCol="0">
            <a:spAutoFit/>
          </a:bodyPr>
          <a:lstStyle/>
          <a:p>
            <a:pPr algn="r">
              <a:lnSpc>
                <a:spcPct val="95000"/>
              </a:lnSpc>
              <a:spcBef>
                <a:spcPts val="600"/>
              </a:spcBef>
            </a:pPr>
            <a:r>
              <a:rPr lang="en-US" sz="1000" dirty="0" smtClean="0"/>
              <a:t>O&amp;M</a:t>
            </a:r>
          </a:p>
        </p:txBody>
      </p:sp>
      <p:sp>
        <p:nvSpPr>
          <p:cNvPr id="83" name="TextBox 82"/>
          <p:cNvSpPr txBox="1"/>
          <p:nvPr/>
        </p:nvSpPr>
        <p:spPr>
          <a:xfrm>
            <a:off x="5337319" y="3083586"/>
            <a:ext cx="958921" cy="238527"/>
          </a:xfrm>
          <a:prstGeom prst="rect">
            <a:avLst/>
          </a:prstGeom>
          <a:noFill/>
        </p:spPr>
        <p:txBody>
          <a:bodyPr wrap="square" rtlCol="0">
            <a:spAutoFit/>
          </a:bodyPr>
          <a:lstStyle/>
          <a:p>
            <a:pPr algn="r">
              <a:lnSpc>
                <a:spcPct val="95000"/>
              </a:lnSpc>
              <a:spcBef>
                <a:spcPts val="600"/>
              </a:spcBef>
            </a:pPr>
            <a:r>
              <a:rPr lang="en-US" sz="1000" dirty="0" smtClean="0"/>
              <a:t>Capex</a:t>
            </a:r>
          </a:p>
        </p:txBody>
      </p:sp>
      <p:sp>
        <p:nvSpPr>
          <p:cNvPr id="84" name="TextBox 83"/>
          <p:cNvSpPr txBox="1"/>
          <p:nvPr/>
        </p:nvSpPr>
        <p:spPr>
          <a:xfrm>
            <a:off x="6569539" y="3055029"/>
            <a:ext cx="958921" cy="384721"/>
          </a:xfrm>
          <a:prstGeom prst="rect">
            <a:avLst/>
          </a:prstGeom>
          <a:noFill/>
        </p:spPr>
        <p:txBody>
          <a:bodyPr wrap="square" rtlCol="0">
            <a:spAutoFit/>
          </a:bodyPr>
          <a:lstStyle/>
          <a:p>
            <a:pPr algn="r">
              <a:lnSpc>
                <a:spcPct val="95000"/>
              </a:lnSpc>
              <a:spcBef>
                <a:spcPts val="600"/>
              </a:spcBef>
            </a:pPr>
            <a:r>
              <a:rPr lang="en-US" sz="1000" dirty="0" smtClean="0"/>
              <a:t>+ Carbon in Energy Price</a:t>
            </a:r>
          </a:p>
        </p:txBody>
      </p:sp>
      <p:sp>
        <p:nvSpPr>
          <p:cNvPr id="85" name="TextBox 84"/>
          <p:cNvSpPr txBox="1"/>
          <p:nvPr/>
        </p:nvSpPr>
        <p:spPr>
          <a:xfrm>
            <a:off x="6549765" y="2881733"/>
            <a:ext cx="958921" cy="238527"/>
          </a:xfrm>
          <a:prstGeom prst="rect">
            <a:avLst/>
          </a:prstGeom>
          <a:noFill/>
        </p:spPr>
        <p:txBody>
          <a:bodyPr wrap="square" rtlCol="0">
            <a:spAutoFit/>
          </a:bodyPr>
          <a:lstStyle/>
          <a:p>
            <a:pPr algn="r">
              <a:lnSpc>
                <a:spcPct val="95000"/>
              </a:lnSpc>
              <a:spcBef>
                <a:spcPts val="600"/>
              </a:spcBef>
            </a:pPr>
            <a:r>
              <a:rPr lang="en-US" sz="1000" dirty="0" smtClean="0"/>
              <a:t>Capacity</a:t>
            </a:r>
          </a:p>
        </p:txBody>
      </p:sp>
      <p:sp>
        <p:nvSpPr>
          <p:cNvPr id="89" name="TextBox 88"/>
          <p:cNvSpPr txBox="1"/>
          <p:nvPr/>
        </p:nvSpPr>
        <p:spPr>
          <a:xfrm>
            <a:off x="5315523" y="5845348"/>
            <a:ext cx="1565565" cy="384721"/>
          </a:xfrm>
          <a:prstGeom prst="rect">
            <a:avLst/>
          </a:prstGeom>
          <a:noFill/>
        </p:spPr>
        <p:txBody>
          <a:bodyPr wrap="square" rtlCol="0">
            <a:spAutoFit/>
          </a:bodyPr>
          <a:lstStyle/>
          <a:p>
            <a:pPr algn="ctr">
              <a:lnSpc>
                <a:spcPct val="95000"/>
              </a:lnSpc>
              <a:spcBef>
                <a:spcPts val="600"/>
              </a:spcBef>
            </a:pPr>
            <a:r>
              <a:rPr lang="en-US" sz="1000" dirty="0" smtClean="0"/>
              <a:t>Nuclear Economics Before Carbon</a:t>
            </a:r>
          </a:p>
        </p:txBody>
      </p:sp>
      <p:sp>
        <p:nvSpPr>
          <p:cNvPr id="90" name="TextBox 89"/>
          <p:cNvSpPr txBox="1"/>
          <p:nvPr/>
        </p:nvSpPr>
        <p:spPr>
          <a:xfrm>
            <a:off x="4784059" y="5304919"/>
            <a:ext cx="958921" cy="238527"/>
          </a:xfrm>
          <a:prstGeom prst="rect">
            <a:avLst/>
          </a:prstGeom>
          <a:noFill/>
        </p:spPr>
        <p:txBody>
          <a:bodyPr wrap="square" rtlCol="0">
            <a:spAutoFit/>
          </a:bodyPr>
          <a:lstStyle/>
          <a:p>
            <a:pPr algn="r">
              <a:lnSpc>
                <a:spcPct val="95000"/>
              </a:lnSpc>
              <a:spcBef>
                <a:spcPts val="600"/>
              </a:spcBef>
            </a:pPr>
            <a:r>
              <a:rPr lang="en-US" sz="1000" dirty="0" smtClean="0"/>
              <a:t>Energy</a:t>
            </a:r>
          </a:p>
        </p:txBody>
      </p:sp>
      <p:sp>
        <p:nvSpPr>
          <p:cNvPr id="91" name="TextBox 90"/>
          <p:cNvSpPr txBox="1"/>
          <p:nvPr/>
        </p:nvSpPr>
        <p:spPr>
          <a:xfrm>
            <a:off x="4770947" y="5052571"/>
            <a:ext cx="958921" cy="238527"/>
          </a:xfrm>
          <a:prstGeom prst="rect">
            <a:avLst/>
          </a:prstGeom>
          <a:noFill/>
        </p:spPr>
        <p:txBody>
          <a:bodyPr wrap="square" rtlCol="0">
            <a:spAutoFit/>
          </a:bodyPr>
          <a:lstStyle/>
          <a:p>
            <a:pPr algn="r">
              <a:lnSpc>
                <a:spcPct val="95000"/>
              </a:lnSpc>
              <a:spcBef>
                <a:spcPts val="600"/>
              </a:spcBef>
            </a:pPr>
            <a:r>
              <a:rPr lang="en-US" sz="1000" dirty="0" smtClean="0"/>
              <a:t>Capacity</a:t>
            </a:r>
          </a:p>
        </p:txBody>
      </p:sp>
      <p:sp>
        <p:nvSpPr>
          <p:cNvPr id="93" name="TextBox 92"/>
          <p:cNvSpPr txBox="1"/>
          <p:nvPr/>
        </p:nvSpPr>
        <p:spPr>
          <a:xfrm>
            <a:off x="7232063" y="5849968"/>
            <a:ext cx="1445503" cy="384721"/>
          </a:xfrm>
          <a:prstGeom prst="rect">
            <a:avLst/>
          </a:prstGeom>
          <a:noFill/>
        </p:spPr>
        <p:txBody>
          <a:bodyPr wrap="square" rtlCol="0">
            <a:spAutoFit/>
          </a:bodyPr>
          <a:lstStyle/>
          <a:p>
            <a:pPr algn="ctr">
              <a:lnSpc>
                <a:spcPct val="95000"/>
              </a:lnSpc>
              <a:spcBef>
                <a:spcPts val="600"/>
              </a:spcBef>
            </a:pPr>
            <a:r>
              <a:rPr lang="en-US" sz="1000" dirty="0" smtClean="0"/>
              <a:t>Nuclear Economics After Carbon</a:t>
            </a:r>
          </a:p>
        </p:txBody>
      </p:sp>
      <p:sp>
        <p:nvSpPr>
          <p:cNvPr id="94" name="TextBox 93"/>
          <p:cNvSpPr txBox="1"/>
          <p:nvPr/>
        </p:nvSpPr>
        <p:spPr>
          <a:xfrm>
            <a:off x="6648046" y="5336607"/>
            <a:ext cx="958921" cy="238527"/>
          </a:xfrm>
          <a:prstGeom prst="rect">
            <a:avLst/>
          </a:prstGeom>
          <a:noFill/>
        </p:spPr>
        <p:txBody>
          <a:bodyPr wrap="square" rtlCol="0">
            <a:spAutoFit/>
          </a:bodyPr>
          <a:lstStyle/>
          <a:p>
            <a:pPr algn="r">
              <a:lnSpc>
                <a:spcPct val="95000"/>
              </a:lnSpc>
              <a:spcBef>
                <a:spcPts val="600"/>
              </a:spcBef>
            </a:pPr>
            <a:r>
              <a:rPr lang="en-US" sz="1000" dirty="0" smtClean="0"/>
              <a:t>Energy</a:t>
            </a:r>
          </a:p>
        </p:txBody>
      </p:sp>
      <p:sp>
        <p:nvSpPr>
          <p:cNvPr id="95" name="TextBox 94"/>
          <p:cNvSpPr txBox="1"/>
          <p:nvPr/>
        </p:nvSpPr>
        <p:spPr>
          <a:xfrm>
            <a:off x="5415826" y="5432959"/>
            <a:ext cx="958921" cy="238527"/>
          </a:xfrm>
          <a:prstGeom prst="rect">
            <a:avLst/>
          </a:prstGeom>
          <a:noFill/>
        </p:spPr>
        <p:txBody>
          <a:bodyPr wrap="square" rtlCol="0">
            <a:spAutoFit/>
          </a:bodyPr>
          <a:lstStyle/>
          <a:p>
            <a:pPr algn="r">
              <a:lnSpc>
                <a:spcPct val="95000"/>
              </a:lnSpc>
              <a:spcBef>
                <a:spcPts val="600"/>
              </a:spcBef>
            </a:pPr>
            <a:r>
              <a:rPr lang="en-US" sz="1000" dirty="0" smtClean="0"/>
              <a:t>Fuel</a:t>
            </a:r>
          </a:p>
        </p:txBody>
      </p:sp>
      <p:sp>
        <p:nvSpPr>
          <p:cNvPr id="96" name="TextBox 95"/>
          <p:cNvSpPr txBox="1"/>
          <p:nvPr/>
        </p:nvSpPr>
        <p:spPr>
          <a:xfrm>
            <a:off x="5415826" y="5073332"/>
            <a:ext cx="958921" cy="238527"/>
          </a:xfrm>
          <a:prstGeom prst="rect">
            <a:avLst/>
          </a:prstGeom>
          <a:noFill/>
        </p:spPr>
        <p:txBody>
          <a:bodyPr wrap="square" rtlCol="0">
            <a:spAutoFit/>
          </a:bodyPr>
          <a:lstStyle/>
          <a:p>
            <a:pPr algn="r">
              <a:lnSpc>
                <a:spcPct val="95000"/>
              </a:lnSpc>
              <a:spcBef>
                <a:spcPts val="600"/>
              </a:spcBef>
            </a:pPr>
            <a:r>
              <a:rPr lang="en-US" sz="1000" dirty="0" smtClean="0"/>
              <a:t>O&amp;M</a:t>
            </a:r>
          </a:p>
        </p:txBody>
      </p:sp>
      <p:sp>
        <p:nvSpPr>
          <p:cNvPr id="97" name="TextBox 96"/>
          <p:cNvSpPr txBox="1"/>
          <p:nvPr/>
        </p:nvSpPr>
        <p:spPr>
          <a:xfrm>
            <a:off x="6648046" y="4878522"/>
            <a:ext cx="958921" cy="384721"/>
          </a:xfrm>
          <a:prstGeom prst="rect">
            <a:avLst/>
          </a:prstGeom>
          <a:noFill/>
        </p:spPr>
        <p:txBody>
          <a:bodyPr wrap="square" rtlCol="0">
            <a:spAutoFit/>
          </a:bodyPr>
          <a:lstStyle/>
          <a:p>
            <a:pPr algn="r">
              <a:lnSpc>
                <a:spcPct val="95000"/>
              </a:lnSpc>
              <a:spcBef>
                <a:spcPts val="600"/>
              </a:spcBef>
            </a:pPr>
            <a:r>
              <a:rPr lang="en-US" sz="1000" dirty="0" smtClean="0"/>
              <a:t>+ Carbon in Energy Price</a:t>
            </a:r>
          </a:p>
        </p:txBody>
      </p:sp>
      <p:sp>
        <p:nvSpPr>
          <p:cNvPr id="98" name="TextBox 97"/>
          <p:cNvSpPr txBox="1"/>
          <p:nvPr/>
        </p:nvSpPr>
        <p:spPr>
          <a:xfrm>
            <a:off x="6628272" y="4612866"/>
            <a:ext cx="958921" cy="238527"/>
          </a:xfrm>
          <a:prstGeom prst="rect">
            <a:avLst/>
          </a:prstGeom>
          <a:noFill/>
        </p:spPr>
        <p:txBody>
          <a:bodyPr wrap="square" rtlCol="0">
            <a:spAutoFit/>
          </a:bodyPr>
          <a:lstStyle/>
          <a:p>
            <a:pPr algn="r">
              <a:lnSpc>
                <a:spcPct val="95000"/>
              </a:lnSpc>
              <a:spcBef>
                <a:spcPts val="600"/>
              </a:spcBef>
            </a:pPr>
            <a:r>
              <a:rPr lang="en-US" sz="1000" dirty="0" smtClean="0"/>
              <a:t>Capacity</a:t>
            </a:r>
          </a:p>
        </p:txBody>
      </p:sp>
      <p:sp>
        <p:nvSpPr>
          <p:cNvPr id="101" name="TextBox 100"/>
          <p:cNvSpPr txBox="1"/>
          <p:nvPr/>
        </p:nvSpPr>
        <p:spPr>
          <a:xfrm>
            <a:off x="5410120" y="4627872"/>
            <a:ext cx="958921" cy="238527"/>
          </a:xfrm>
          <a:prstGeom prst="rect">
            <a:avLst/>
          </a:prstGeom>
          <a:noFill/>
        </p:spPr>
        <p:txBody>
          <a:bodyPr wrap="square" rtlCol="0">
            <a:spAutoFit/>
          </a:bodyPr>
          <a:lstStyle/>
          <a:p>
            <a:pPr algn="r">
              <a:lnSpc>
                <a:spcPct val="95000"/>
              </a:lnSpc>
              <a:spcBef>
                <a:spcPts val="600"/>
              </a:spcBef>
            </a:pPr>
            <a:r>
              <a:rPr lang="en-US" sz="1000" dirty="0" smtClean="0"/>
              <a:t>Risk</a:t>
            </a:r>
          </a:p>
        </p:txBody>
      </p:sp>
      <p:sp>
        <p:nvSpPr>
          <p:cNvPr id="102" name="TextBox 101"/>
          <p:cNvSpPr txBox="1"/>
          <p:nvPr/>
        </p:nvSpPr>
        <p:spPr>
          <a:xfrm>
            <a:off x="4322331" y="6193125"/>
            <a:ext cx="4886036" cy="355482"/>
          </a:xfrm>
          <a:prstGeom prst="rect">
            <a:avLst/>
          </a:prstGeom>
          <a:noFill/>
        </p:spPr>
        <p:txBody>
          <a:bodyPr wrap="square" rtlCol="0">
            <a:spAutoFit/>
          </a:bodyPr>
          <a:lstStyle/>
          <a:p>
            <a:pPr algn="ctr">
              <a:lnSpc>
                <a:spcPct val="95000"/>
              </a:lnSpc>
              <a:spcBef>
                <a:spcPts val="600"/>
              </a:spcBef>
            </a:pPr>
            <a:r>
              <a:rPr lang="en-US" dirty="0" smtClean="0"/>
              <a:t>Plus Energy Efficiency and other Demand-Side</a:t>
            </a:r>
          </a:p>
        </p:txBody>
      </p:sp>
      <p:sp>
        <p:nvSpPr>
          <p:cNvPr id="103" name="Right Arrow 102"/>
          <p:cNvSpPr/>
          <p:nvPr/>
        </p:nvSpPr>
        <p:spPr>
          <a:xfrm>
            <a:off x="2881746" y="3300379"/>
            <a:ext cx="1717964" cy="408243"/>
          </a:xfrm>
          <a:prstGeom prst="rightArrow">
            <a:avLst/>
          </a:prstGeom>
          <a:solidFill>
            <a:schemeClr val="tx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solidFill>
                <a:schemeClr val="bg1"/>
              </a:solidFill>
            </a:endParaRPr>
          </a:p>
        </p:txBody>
      </p:sp>
      <p:sp>
        <p:nvSpPr>
          <p:cNvPr id="104" name="Right Arrow 103"/>
          <p:cNvSpPr/>
          <p:nvPr/>
        </p:nvSpPr>
        <p:spPr>
          <a:xfrm rot="19271875">
            <a:off x="2733580" y="2638570"/>
            <a:ext cx="2012696" cy="408243"/>
          </a:xfrm>
          <a:prstGeom prst="rightArrow">
            <a:avLst/>
          </a:prstGeom>
          <a:solidFill>
            <a:schemeClr val="tx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solidFill>
                <a:schemeClr val="bg1"/>
              </a:solidFill>
            </a:endParaRPr>
          </a:p>
        </p:txBody>
      </p:sp>
      <p:sp>
        <p:nvSpPr>
          <p:cNvPr id="105" name="Right Arrow 104"/>
          <p:cNvSpPr/>
          <p:nvPr/>
        </p:nvSpPr>
        <p:spPr>
          <a:xfrm rot="2442407">
            <a:off x="2698371" y="4007973"/>
            <a:ext cx="2109559" cy="408243"/>
          </a:xfrm>
          <a:prstGeom prst="rightArrow">
            <a:avLst/>
          </a:prstGeom>
          <a:solidFill>
            <a:schemeClr val="tx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solidFill>
                <a:schemeClr val="bg1"/>
              </a:solidFill>
            </a:endParaRPr>
          </a:p>
        </p:txBody>
      </p:sp>
      <p:sp>
        <p:nvSpPr>
          <p:cNvPr id="106" name="Right Arrow 105"/>
          <p:cNvSpPr/>
          <p:nvPr/>
        </p:nvSpPr>
        <p:spPr>
          <a:xfrm rot="3754525">
            <a:off x="2094380" y="4754077"/>
            <a:ext cx="3209567" cy="408243"/>
          </a:xfrm>
          <a:prstGeom prst="rightArrow">
            <a:avLst/>
          </a:prstGeom>
          <a:solidFill>
            <a:schemeClr val="tx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solidFill>
                <a:schemeClr val="bg1"/>
              </a:solidFill>
            </a:endParaRPr>
          </a:p>
        </p:txBody>
      </p:sp>
      <p:sp>
        <p:nvSpPr>
          <p:cNvPr id="107" name="TextBox 106"/>
          <p:cNvSpPr txBox="1"/>
          <p:nvPr/>
        </p:nvSpPr>
        <p:spPr>
          <a:xfrm>
            <a:off x="2440895" y="1014146"/>
            <a:ext cx="2437105" cy="1027974"/>
          </a:xfrm>
          <a:prstGeom prst="rect">
            <a:avLst/>
          </a:prstGeom>
          <a:noFill/>
        </p:spPr>
        <p:txBody>
          <a:bodyPr wrap="square" rtlCol="0">
            <a:spAutoFit/>
          </a:bodyPr>
          <a:lstStyle/>
          <a:p>
            <a:pPr>
              <a:lnSpc>
                <a:spcPct val="95000"/>
              </a:lnSpc>
              <a:spcBef>
                <a:spcPts val="600"/>
              </a:spcBef>
            </a:pPr>
            <a:r>
              <a:rPr lang="en-US" sz="1600" dirty="0" smtClean="0"/>
              <a:t>…Which drives multiple carbon-reducing processes, via the same market-based price signal</a:t>
            </a:r>
          </a:p>
        </p:txBody>
      </p:sp>
      <p:sp>
        <p:nvSpPr>
          <p:cNvPr id="108" name="TextBox 107"/>
          <p:cNvSpPr txBox="1"/>
          <p:nvPr/>
        </p:nvSpPr>
        <p:spPr>
          <a:xfrm>
            <a:off x="208388" y="1086420"/>
            <a:ext cx="1681018" cy="267766"/>
          </a:xfrm>
          <a:prstGeom prst="rect">
            <a:avLst/>
          </a:prstGeom>
          <a:noFill/>
        </p:spPr>
        <p:txBody>
          <a:bodyPr wrap="square" rtlCol="0">
            <a:spAutoFit/>
          </a:bodyPr>
          <a:lstStyle/>
          <a:p>
            <a:pPr algn="ctr">
              <a:lnSpc>
                <a:spcPct val="95000"/>
              </a:lnSpc>
              <a:spcBef>
                <a:spcPts val="600"/>
              </a:spcBef>
            </a:pPr>
            <a:r>
              <a:rPr lang="en-US" sz="1200" b="1" dirty="0" smtClean="0">
                <a:solidFill>
                  <a:srgbClr val="FF0000"/>
                </a:solidFill>
              </a:rPr>
              <a:t>Illustrative</a:t>
            </a:r>
          </a:p>
        </p:txBody>
      </p:sp>
      <p:sp>
        <p:nvSpPr>
          <p:cNvPr id="42" name="Rectangle 41"/>
          <p:cNvSpPr/>
          <p:nvPr/>
        </p:nvSpPr>
        <p:spPr>
          <a:xfrm>
            <a:off x="287337" y="6581145"/>
            <a:ext cx="306494" cy="215444"/>
          </a:xfrm>
          <a:prstGeom prst="rect">
            <a:avLst/>
          </a:prstGeom>
        </p:spPr>
        <p:txBody>
          <a:bodyPr wrap="none">
            <a:spAutoFit/>
          </a:bodyPr>
          <a:lstStyle/>
          <a:p>
            <a:pPr>
              <a:defRPr/>
            </a:pPr>
            <a:fld id="{37D63249-9B28-4242-9808-79CE66A73911}" type="slidenum">
              <a:rPr lang="en-US" altLang="en-US" sz="800">
                <a:solidFill>
                  <a:srgbClr val="2372B9"/>
                </a:solidFill>
              </a:rPr>
              <a:pPr>
                <a:defRPr/>
              </a:pPr>
              <a:t>7</a:t>
            </a:fld>
            <a:endParaRPr lang="en-US" altLang="en-US" sz="800" dirty="0">
              <a:solidFill>
                <a:srgbClr val="2372B9"/>
              </a:solidFill>
            </a:endParaRPr>
          </a:p>
        </p:txBody>
      </p:sp>
    </p:spTree>
    <p:extLst>
      <p:ext uri="{BB962C8B-B14F-4D97-AF65-F5344CB8AC3E}">
        <p14:creationId xmlns:p14="http://schemas.microsoft.com/office/powerpoint/2010/main" val="3315501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tle 1"/>
          <p:cNvSpPr txBox="1">
            <a:spLocks/>
          </p:cNvSpPr>
          <p:nvPr/>
        </p:nvSpPr>
        <p:spPr bwMode="auto">
          <a:xfrm>
            <a:off x="148929" y="9331"/>
            <a:ext cx="902060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sz="2400" kern="1200">
                <a:solidFill>
                  <a:schemeClr val="accent3"/>
                </a:solidFill>
                <a:latin typeface="+mj-lt"/>
                <a:ea typeface="+mj-ea"/>
                <a:cs typeface="+mj-cs"/>
              </a:defRPr>
            </a:lvl1pPr>
            <a:lvl2pPr algn="l" rtl="0" eaLnBrk="0" fontAlgn="base" hangingPunct="0">
              <a:lnSpc>
                <a:spcPct val="90000"/>
              </a:lnSpc>
              <a:spcBef>
                <a:spcPct val="0"/>
              </a:spcBef>
              <a:spcAft>
                <a:spcPct val="0"/>
              </a:spcAft>
              <a:defRPr sz="2400">
                <a:solidFill>
                  <a:srgbClr val="2372B9"/>
                </a:solidFill>
                <a:latin typeface="Franklin Gothic Demi" pitchFamily="34" charset="0"/>
              </a:defRPr>
            </a:lvl2pPr>
            <a:lvl3pPr algn="l" rtl="0" eaLnBrk="0" fontAlgn="base" hangingPunct="0">
              <a:lnSpc>
                <a:spcPct val="90000"/>
              </a:lnSpc>
              <a:spcBef>
                <a:spcPct val="0"/>
              </a:spcBef>
              <a:spcAft>
                <a:spcPct val="0"/>
              </a:spcAft>
              <a:defRPr sz="2400">
                <a:solidFill>
                  <a:srgbClr val="2372B9"/>
                </a:solidFill>
                <a:latin typeface="Franklin Gothic Demi" pitchFamily="34" charset="0"/>
              </a:defRPr>
            </a:lvl3pPr>
            <a:lvl4pPr algn="l" rtl="0" eaLnBrk="0" fontAlgn="base" hangingPunct="0">
              <a:lnSpc>
                <a:spcPct val="90000"/>
              </a:lnSpc>
              <a:spcBef>
                <a:spcPct val="0"/>
              </a:spcBef>
              <a:spcAft>
                <a:spcPct val="0"/>
              </a:spcAft>
              <a:defRPr sz="2400">
                <a:solidFill>
                  <a:srgbClr val="2372B9"/>
                </a:solidFill>
                <a:latin typeface="Franklin Gothic Demi" pitchFamily="34" charset="0"/>
              </a:defRPr>
            </a:lvl4pPr>
            <a:lvl5pPr algn="l" rtl="0" eaLnBrk="0" fontAlgn="base" hangingPunct="0">
              <a:lnSpc>
                <a:spcPct val="90000"/>
              </a:lnSpc>
              <a:spcBef>
                <a:spcPct val="0"/>
              </a:spcBef>
              <a:spcAft>
                <a:spcPct val="0"/>
              </a:spcAft>
              <a:defRPr sz="2400">
                <a:solidFill>
                  <a:srgbClr val="2372B9"/>
                </a:solidFill>
                <a:latin typeface="Franklin Gothic Demi" pitchFamily="34" charset="0"/>
              </a:defRPr>
            </a:lvl5pPr>
            <a:lvl6pPr marL="457200" algn="l" rtl="0" fontAlgn="base">
              <a:lnSpc>
                <a:spcPct val="90000"/>
              </a:lnSpc>
              <a:spcBef>
                <a:spcPct val="0"/>
              </a:spcBef>
              <a:spcAft>
                <a:spcPct val="0"/>
              </a:spcAft>
              <a:defRPr sz="2400">
                <a:solidFill>
                  <a:srgbClr val="2372B9"/>
                </a:solidFill>
                <a:latin typeface="Franklin Gothic Demi" pitchFamily="34" charset="0"/>
              </a:defRPr>
            </a:lvl6pPr>
            <a:lvl7pPr marL="914400" algn="l" rtl="0" fontAlgn="base">
              <a:lnSpc>
                <a:spcPct val="90000"/>
              </a:lnSpc>
              <a:spcBef>
                <a:spcPct val="0"/>
              </a:spcBef>
              <a:spcAft>
                <a:spcPct val="0"/>
              </a:spcAft>
              <a:defRPr sz="2400">
                <a:solidFill>
                  <a:srgbClr val="2372B9"/>
                </a:solidFill>
                <a:latin typeface="Franklin Gothic Demi" pitchFamily="34" charset="0"/>
              </a:defRPr>
            </a:lvl7pPr>
            <a:lvl8pPr marL="1371600" algn="l" rtl="0" fontAlgn="base">
              <a:lnSpc>
                <a:spcPct val="90000"/>
              </a:lnSpc>
              <a:spcBef>
                <a:spcPct val="0"/>
              </a:spcBef>
              <a:spcAft>
                <a:spcPct val="0"/>
              </a:spcAft>
              <a:defRPr sz="2400">
                <a:solidFill>
                  <a:srgbClr val="2372B9"/>
                </a:solidFill>
                <a:latin typeface="Franklin Gothic Demi" pitchFamily="34" charset="0"/>
              </a:defRPr>
            </a:lvl8pPr>
            <a:lvl9pPr marL="1828800" algn="l" rtl="0" fontAlgn="base">
              <a:lnSpc>
                <a:spcPct val="90000"/>
              </a:lnSpc>
              <a:spcBef>
                <a:spcPct val="0"/>
              </a:spcBef>
              <a:spcAft>
                <a:spcPct val="0"/>
              </a:spcAft>
              <a:defRPr sz="2400">
                <a:solidFill>
                  <a:srgbClr val="2372B9"/>
                </a:solidFill>
                <a:latin typeface="Franklin Gothic Demi" pitchFamily="34" charset="0"/>
              </a:defRPr>
            </a:lvl9pPr>
          </a:lstStyle>
          <a:p>
            <a:r>
              <a:rPr lang="en-US" sz="2000" dirty="0" smtClean="0"/>
              <a:t>By moving a portion of compensation to the energy market, a carbon price reduces (or eliminates) need for state support and reduces pressure on nuclear</a:t>
            </a:r>
            <a:endParaRPr lang="en-US" sz="2000" dirty="0"/>
          </a:p>
        </p:txBody>
      </p:sp>
      <p:graphicFrame>
        <p:nvGraphicFramePr>
          <p:cNvPr id="5" name="Chart 4"/>
          <p:cNvGraphicFramePr/>
          <p:nvPr>
            <p:extLst>
              <p:ext uri="{D42A27DB-BD31-4B8C-83A1-F6EECF244321}">
                <p14:modId xmlns:p14="http://schemas.microsoft.com/office/powerpoint/2010/main" val="3579407674"/>
              </p:ext>
            </p:extLst>
          </p:nvPr>
        </p:nvGraphicFramePr>
        <p:xfrm>
          <a:off x="363537" y="719284"/>
          <a:ext cx="3681990" cy="4218709"/>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p:nvPr/>
        </p:nvCxnSpPr>
        <p:spPr>
          <a:xfrm>
            <a:off x="748146" y="3256972"/>
            <a:ext cx="251229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3285928" y="1421342"/>
            <a:ext cx="5173" cy="3143503"/>
          </a:xfrm>
          <a:prstGeom prst="line">
            <a:avLst/>
          </a:prstGeom>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87431" y="3247735"/>
            <a:ext cx="1607127" cy="443198"/>
          </a:xfrm>
          <a:prstGeom prst="rect">
            <a:avLst/>
          </a:prstGeom>
          <a:noFill/>
        </p:spPr>
        <p:txBody>
          <a:bodyPr wrap="square" rtlCol="0">
            <a:spAutoFit/>
          </a:bodyPr>
          <a:lstStyle/>
          <a:p>
            <a:pPr>
              <a:lnSpc>
                <a:spcPct val="95000"/>
              </a:lnSpc>
              <a:spcBef>
                <a:spcPts val="600"/>
              </a:spcBef>
            </a:pPr>
            <a:r>
              <a:rPr lang="en-US" sz="1200" dirty="0" smtClean="0"/>
              <a:t>Energy clearing price = $40/MWh</a:t>
            </a:r>
          </a:p>
        </p:txBody>
      </p:sp>
      <p:sp>
        <p:nvSpPr>
          <p:cNvPr id="32" name="TextBox 31"/>
          <p:cNvSpPr txBox="1"/>
          <p:nvPr/>
        </p:nvSpPr>
        <p:spPr>
          <a:xfrm>
            <a:off x="2527805" y="1595659"/>
            <a:ext cx="806523" cy="443198"/>
          </a:xfrm>
          <a:prstGeom prst="rect">
            <a:avLst/>
          </a:prstGeom>
          <a:noFill/>
        </p:spPr>
        <p:txBody>
          <a:bodyPr wrap="square" rtlCol="0">
            <a:spAutoFit/>
          </a:bodyPr>
          <a:lstStyle/>
          <a:p>
            <a:pPr algn="ctr">
              <a:lnSpc>
                <a:spcPct val="95000"/>
              </a:lnSpc>
              <a:spcBef>
                <a:spcPts val="600"/>
              </a:spcBef>
            </a:pPr>
            <a:r>
              <a:rPr lang="en-US" sz="1200" dirty="0" smtClean="0"/>
              <a:t>Demand (4 MW)</a:t>
            </a:r>
          </a:p>
        </p:txBody>
      </p:sp>
      <p:sp>
        <p:nvSpPr>
          <p:cNvPr id="33" name="TextBox 32"/>
          <p:cNvSpPr txBox="1"/>
          <p:nvPr/>
        </p:nvSpPr>
        <p:spPr>
          <a:xfrm>
            <a:off x="759965" y="1282333"/>
            <a:ext cx="1717960" cy="794064"/>
          </a:xfrm>
          <a:prstGeom prst="rect">
            <a:avLst/>
          </a:prstGeom>
          <a:noFill/>
        </p:spPr>
        <p:txBody>
          <a:bodyPr wrap="square" rtlCol="0">
            <a:spAutoFit/>
          </a:bodyPr>
          <a:lstStyle/>
          <a:p>
            <a:pPr>
              <a:lnSpc>
                <a:spcPct val="95000"/>
              </a:lnSpc>
              <a:spcBef>
                <a:spcPts val="600"/>
              </a:spcBef>
            </a:pPr>
            <a:r>
              <a:rPr lang="en-US" sz="1200" dirty="0" smtClean="0"/>
              <a:t>State Supported Clean Energy Attribute Payments Outside Energy Market</a:t>
            </a:r>
          </a:p>
        </p:txBody>
      </p:sp>
      <p:graphicFrame>
        <p:nvGraphicFramePr>
          <p:cNvPr id="34" name="Chart 33"/>
          <p:cNvGraphicFramePr/>
          <p:nvPr>
            <p:extLst>
              <p:ext uri="{D42A27DB-BD31-4B8C-83A1-F6EECF244321}">
                <p14:modId xmlns:p14="http://schemas.microsoft.com/office/powerpoint/2010/main" val="4123177446"/>
              </p:ext>
            </p:extLst>
          </p:nvPr>
        </p:nvGraphicFramePr>
        <p:xfrm>
          <a:off x="4785178" y="706584"/>
          <a:ext cx="3681990" cy="4218709"/>
        </p:xfrm>
        <a:graphic>
          <a:graphicData uri="http://schemas.openxmlformats.org/drawingml/2006/chart">
            <c:chart xmlns:c="http://schemas.openxmlformats.org/drawingml/2006/chart" xmlns:r="http://schemas.openxmlformats.org/officeDocument/2006/relationships" r:id="rId4"/>
          </a:graphicData>
        </a:graphic>
      </p:graphicFrame>
      <p:cxnSp>
        <p:nvCxnSpPr>
          <p:cNvPr id="35" name="Straight Connector 34"/>
          <p:cNvCxnSpPr/>
          <p:nvPr/>
        </p:nvCxnSpPr>
        <p:spPr>
          <a:xfrm>
            <a:off x="5176806" y="2524929"/>
            <a:ext cx="251229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7716805" y="1408642"/>
            <a:ext cx="5173" cy="3143503"/>
          </a:xfrm>
          <a:prstGeom prst="line">
            <a:avLst/>
          </a:prstGeom>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211176" y="2521852"/>
            <a:ext cx="1607127" cy="443198"/>
          </a:xfrm>
          <a:prstGeom prst="rect">
            <a:avLst/>
          </a:prstGeom>
          <a:noFill/>
        </p:spPr>
        <p:txBody>
          <a:bodyPr wrap="square" rtlCol="0">
            <a:spAutoFit/>
          </a:bodyPr>
          <a:lstStyle/>
          <a:p>
            <a:pPr>
              <a:lnSpc>
                <a:spcPct val="95000"/>
              </a:lnSpc>
              <a:spcBef>
                <a:spcPts val="600"/>
              </a:spcBef>
            </a:pPr>
            <a:r>
              <a:rPr lang="en-US" sz="1200" dirty="0" smtClean="0"/>
              <a:t>Energy clearing price = $61/MWh</a:t>
            </a:r>
          </a:p>
        </p:txBody>
      </p:sp>
      <p:sp>
        <p:nvSpPr>
          <p:cNvPr id="41" name="TextBox 40"/>
          <p:cNvSpPr txBox="1"/>
          <p:nvPr/>
        </p:nvSpPr>
        <p:spPr>
          <a:xfrm>
            <a:off x="6967918" y="1284146"/>
            <a:ext cx="806523" cy="443198"/>
          </a:xfrm>
          <a:prstGeom prst="rect">
            <a:avLst/>
          </a:prstGeom>
          <a:noFill/>
        </p:spPr>
        <p:txBody>
          <a:bodyPr wrap="square" rtlCol="0">
            <a:spAutoFit/>
          </a:bodyPr>
          <a:lstStyle/>
          <a:p>
            <a:pPr algn="ctr">
              <a:lnSpc>
                <a:spcPct val="95000"/>
              </a:lnSpc>
              <a:spcBef>
                <a:spcPts val="600"/>
              </a:spcBef>
            </a:pPr>
            <a:r>
              <a:rPr lang="en-US" sz="1200" dirty="0" smtClean="0"/>
              <a:t>Demand (4 MW)</a:t>
            </a:r>
          </a:p>
        </p:txBody>
      </p:sp>
      <p:sp>
        <p:nvSpPr>
          <p:cNvPr id="48" name="TextBox 47"/>
          <p:cNvSpPr txBox="1"/>
          <p:nvPr/>
        </p:nvSpPr>
        <p:spPr>
          <a:xfrm>
            <a:off x="5198259" y="1323085"/>
            <a:ext cx="1717960" cy="794064"/>
          </a:xfrm>
          <a:prstGeom prst="rect">
            <a:avLst/>
          </a:prstGeom>
          <a:noFill/>
        </p:spPr>
        <p:txBody>
          <a:bodyPr wrap="square" rtlCol="0">
            <a:spAutoFit/>
          </a:bodyPr>
          <a:lstStyle/>
          <a:p>
            <a:pPr>
              <a:lnSpc>
                <a:spcPct val="95000"/>
              </a:lnSpc>
              <a:spcBef>
                <a:spcPts val="600"/>
              </a:spcBef>
            </a:pPr>
            <a:r>
              <a:rPr lang="en-US" sz="1200" dirty="0" smtClean="0"/>
              <a:t>State Supported Clean Energy Attribute Payments Outside Energy Market</a:t>
            </a:r>
          </a:p>
        </p:txBody>
      </p:sp>
      <p:sp>
        <p:nvSpPr>
          <p:cNvPr id="50" name="TextBox 49"/>
          <p:cNvSpPr txBox="1"/>
          <p:nvPr/>
        </p:nvSpPr>
        <p:spPr>
          <a:xfrm>
            <a:off x="5176806" y="2980393"/>
            <a:ext cx="1256856" cy="794064"/>
          </a:xfrm>
          <a:prstGeom prst="rect">
            <a:avLst/>
          </a:prstGeom>
          <a:noFill/>
        </p:spPr>
        <p:txBody>
          <a:bodyPr wrap="square" rtlCol="0">
            <a:spAutoFit/>
          </a:bodyPr>
          <a:lstStyle/>
          <a:p>
            <a:pPr>
              <a:lnSpc>
                <a:spcPct val="95000"/>
              </a:lnSpc>
              <a:spcBef>
                <a:spcPts val="600"/>
              </a:spcBef>
            </a:pPr>
            <a:r>
              <a:rPr lang="en-US" sz="1200" dirty="0" smtClean="0"/>
              <a:t>Carbon charge to emitting resources remitted to LSEs</a:t>
            </a:r>
          </a:p>
        </p:txBody>
      </p:sp>
      <p:cxnSp>
        <p:nvCxnSpPr>
          <p:cNvPr id="12" name="Straight Arrow Connector 11"/>
          <p:cNvCxnSpPr/>
          <p:nvPr/>
        </p:nvCxnSpPr>
        <p:spPr>
          <a:xfrm>
            <a:off x="6014739" y="3322515"/>
            <a:ext cx="48766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887431" y="3875884"/>
            <a:ext cx="731514" cy="443198"/>
          </a:xfrm>
          <a:prstGeom prst="rect">
            <a:avLst/>
          </a:prstGeom>
          <a:noFill/>
        </p:spPr>
        <p:txBody>
          <a:bodyPr wrap="square" rtlCol="0">
            <a:spAutoFit/>
          </a:bodyPr>
          <a:lstStyle/>
          <a:p>
            <a:pPr>
              <a:lnSpc>
                <a:spcPct val="95000"/>
              </a:lnSpc>
              <a:spcBef>
                <a:spcPts val="600"/>
              </a:spcBef>
            </a:pPr>
            <a:r>
              <a:rPr lang="en-US" sz="1200" dirty="0" smtClean="0"/>
              <a:t>Fuel Cost</a:t>
            </a:r>
          </a:p>
        </p:txBody>
      </p:sp>
      <p:cxnSp>
        <p:nvCxnSpPr>
          <p:cNvPr id="53" name="Straight Arrow Connector 52"/>
          <p:cNvCxnSpPr/>
          <p:nvPr/>
        </p:nvCxnSpPr>
        <p:spPr>
          <a:xfrm>
            <a:off x="1352479" y="4097483"/>
            <a:ext cx="338515" cy="13563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328670" y="3912356"/>
            <a:ext cx="731514" cy="443198"/>
          </a:xfrm>
          <a:prstGeom prst="rect">
            <a:avLst/>
          </a:prstGeom>
          <a:noFill/>
        </p:spPr>
        <p:txBody>
          <a:bodyPr wrap="square" rtlCol="0">
            <a:spAutoFit/>
          </a:bodyPr>
          <a:lstStyle/>
          <a:p>
            <a:pPr>
              <a:lnSpc>
                <a:spcPct val="95000"/>
              </a:lnSpc>
              <a:spcBef>
                <a:spcPts val="600"/>
              </a:spcBef>
            </a:pPr>
            <a:r>
              <a:rPr lang="en-US" sz="1200" dirty="0" smtClean="0"/>
              <a:t>Fuel Cost</a:t>
            </a:r>
          </a:p>
        </p:txBody>
      </p:sp>
      <p:cxnSp>
        <p:nvCxnSpPr>
          <p:cNvPr id="55" name="Straight Arrow Connector 54"/>
          <p:cNvCxnSpPr/>
          <p:nvPr/>
        </p:nvCxnSpPr>
        <p:spPr>
          <a:xfrm>
            <a:off x="5770908" y="4084783"/>
            <a:ext cx="487661" cy="13563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6200000">
            <a:off x="-9393" y="2755978"/>
            <a:ext cx="734222" cy="267766"/>
          </a:xfrm>
          <a:prstGeom prst="rect">
            <a:avLst/>
          </a:prstGeom>
          <a:noFill/>
        </p:spPr>
        <p:txBody>
          <a:bodyPr wrap="square" rtlCol="0">
            <a:spAutoFit/>
          </a:bodyPr>
          <a:lstStyle/>
          <a:p>
            <a:pPr>
              <a:lnSpc>
                <a:spcPct val="95000"/>
              </a:lnSpc>
              <a:spcBef>
                <a:spcPts val="600"/>
              </a:spcBef>
            </a:pPr>
            <a:r>
              <a:rPr lang="en-US" sz="1200" dirty="0" smtClean="0"/>
              <a:t>$/MWh</a:t>
            </a:r>
          </a:p>
        </p:txBody>
      </p:sp>
      <p:sp>
        <p:nvSpPr>
          <p:cNvPr id="59" name="TextBox 58"/>
          <p:cNvSpPr txBox="1"/>
          <p:nvPr/>
        </p:nvSpPr>
        <p:spPr>
          <a:xfrm rot="16200000">
            <a:off x="4418067" y="2734041"/>
            <a:ext cx="734222" cy="267766"/>
          </a:xfrm>
          <a:prstGeom prst="rect">
            <a:avLst/>
          </a:prstGeom>
          <a:noFill/>
        </p:spPr>
        <p:txBody>
          <a:bodyPr wrap="square" rtlCol="0">
            <a:spAutoFit/>
          </a:bodyPr>
          <a:lstStyle/>
          <a:p>
            <a:pPr>
              <a:lnSpc>
                <a:spcPct val="95000"/>
              </a:lnSpc>
              <a:spcBef>
                <a:spcPts val="600"/>
              </a:spcBef>
            </a:pPr>
            <a:r>
              <a:rPr lang="en-US" sz="1200" dirty="0" smtClean="0"/>
              <a:t>$/MWh</a:t>
            </a:r>
          </a:p>
        </p:txBody>
      </p:sp>
      <p:graphicFrame>
        <p:nvGraphicFramePr>
          <p:cNvPr id="4" name="Table 3"/>
          <p:cNvGraphicFramePr>
            <a:graphicFrameLocks noGrp="1"/>
          </p:cNvGraphicFramePr>
          <p:nvPr>
            <p:extLst/>
          </p:nvPr>
        </p:nvGraphicFramePr>
        <p:xfrm>
          <a:off x="357718" y="4926793"/>
          <a:ext cx="3841172" cy="1676400"/>
        </p:xfrm>
        <a:graphic>
          <a:graphicData uri="http://schemas.openxmlformats.org/drawingml/2006/table">
            <a:tbl>
              <a:tblPr firstRow="1" bandRow="1">
                <a:tableStyleId>{5940675A-B579-460E-94D1-54222C63F5DA}</a:tableStyleId>
              </a:tblPr>
              <a:tblGrid>
                <a:gridCol w="704272"/>
                <a:gridCol w="622300"/>
                <a:gridCol w="746868"/>
                <a:gridCol w="698500"/>
                <a:gridCol w="523132"/>
                <a:gridCol w="546100"/>
              </a:tblGrid>
              <a:tr h="174810">
                <a:tc>
                  <a:txBody>
                    <a:bodyPr/>
                    <a:lstStyle/>
                    <a:p>
                      <a:endParaRPr lang="en-US" sz="1200" dirty="0">
                        <a:solidFill>
                          <a:schemeClr val="bg1"/>
                        </a:solidFill>
                      </a:endParaRPr>
                    </a:p>
                  </a:txBody>
                  <a:tcPr>
                    <a:solidFill>
                      <a:schemeClr val="accent3"/>
                    </a:solidFill>
                  </a:tcPr>
                </a:tc>
                <a:tc gridSpan="5">
                  <a:txBody>
                    <a:bodyPr/>
                    <a:lstStyle/>
                    <a:p>
                      <a:pPr algn="ctr"/>
                      <a:r>
                        <a:rPr lang="en-US" sz="1400" b="1" dirty="0" smtClean="0">
                          <a:solidFill>
                            <a:schemeClr val="bg1"/>
                          </a:solidFill>
                        </a:rPr>
                        <a:t>Gross Margin</a:t>
                      </a:r>
                      <a:r>
                        <a:rPr lang="en-US" sz="1400" b="1" baseline="0" dirty="0" smtClean="0">
                          <a:solidFill>
                            <a:schemeClr val="bg1"/>
                          </a:solidFill>
                        </a:rPr>
                        <a:t> (Excluding Capacity)</a:t>
                      </a:r>
                      <a:r>
                        <a:rPr lang="en-US" sz="1400" b="1" dirty="0" smtClean="0">
                          <a:solidFill>
                            <a:schemeClr val="bg1"/>
                          </a:solidFill>
                        </a:rPr>
                        <a:t>:</a:t>
                      </a:r>
                      <a:endParaRPr lang="en-US" sz="1400" b="1" dirty="0">
                        <a:solidFill>
                          <a:schemeClr val="bg1"/>
                        </a:solidFill>
                      </a:endParaRPr>
                    </a:p>
                  </a:txBody>
                  <a:tcPr>
                    <a:solidFill>
                      <a:schemeClr val="accent3"/>
                    </a:solidFill>
                  </a:tcPr>
                </a:tc>
                <a:tc hMerge="1">
                  <a:txBody>
                    <a:bodyPr/>
                    <a:lstStyle/>
                    <a:p>
                      <a:pPr algn="ctr"/>
                      <a:endParaRPr lang="en-US" sz="1200" dirty="0">
                        <a:solidFill>
                          <a:schemeClr val="bg1"/>
                        </a:solidFill>
                      </a:endParaRPr>
                    </a:p>
                  </a:txBody>
                  <a:tcPr>
                    <a:solidFill>
                      <a:schemeClr val="accent3"/>
                    </a:solidFill>
                  </a:tcPr>
                </a:tc>
                <a:tc hMerge="1">
                  <a:txBody>
                    <a:bodyPr/>
                    <a:lstStyle/>
                    <a:p>
                      <a:pPr algn="ctr"/>
                      <a:endParaRPr lang="en-US" sz="1200" dirty="0">
                        <a:solidFill>
                          <a:schemeClr val="bg1"/>
                        </a:solidFill>
                      </a:endParaRPr>
                    </a:p>
                  </a:txBody>
                  <a:tcPr>
                    <a:solidFill>
                      <a:schemeClr val="accent3"/>
                    </a:solidFill>
                  </a:tcPr>
                </a:tc>
                <a:tc hMerge="1">
                  <a:txBody>
                    <a:bodyPr/>
                    <a:lstStyle/>
                    <a:p>
                      <a:pPr algn="ctr"/>
                      <a:endParaRPr lang="en-US" sz="1200" dirty="0">
                        <a:solidFill>
                          <a:schemeClr val="bg1"/>
                        </a:solidFill>
                      </a:endParaRPr>
                    </a:p>
                  </a:txBody>
                  <a:tcPr>
                    <a:solidFill>
                      <a:schemeClr val="accent3"/>
                    </a:solidFill>
                  </a:tcPr>
                </a:tc>
                <a:tc hMerge="1">
                  <a:txBody>
                    <a:bodyPr/>
                    <a:lstStyle/>
                    <a:p>
                      <a:pPr algn="ctr"/>
                      <a:endParaRPr lang="en-US" sz="1200" dirty="0">
                        <a:solidFill>
                          <a:schemeClr val="bg1"/>
                        </a:solidFill>
                      </a:endParaRPr>
                    </a:p>
                  </a:txBody>
                  <a:tcPr>
                    <a:solidFill>
                      <a:schemeClr val="accent3"/>
                    </a:solidFill>
                  </a:tcPr>
                </a:tc>
              </a:tr>
              <a:tr h="174810">
                <a:tc>
                  <a:txBody>
                    <a:bodyPr/>
                    <a:lstStyle/>
                    <a:p>
                      <a:endParaRPr lang="en-US" sz="1200" dirty="0">
                        <a:solidFill>
                          <a:schemeClr val="bg1"/>
                        </a:solidFill>
                      </a:endParaRPr>
                    </a:p>
                  </a:txBody>
                  <a:tcPr>
                    <a:solidFill>
                      <a:schemeClr val="accent3"/>
                    </a:solidFill>
                  </a:tcPr>
                </a:tc>
                <a:tc>
                  <a:txBody>
                    <a:bodyPr/>
                    <a:lstStyle/>
                    <a:p>
                      <a:pPr algn="ctr"/>
                      <a:r>
                        <a:rPr lang="en-US" sz="1200" dirty="0" smtClean="0">
                          <a:solidFill>
                            <a:schemeClr val="bg1"/>
                          </a:solidFill>
                        </a:rPr>
                        <a:t>Energy</a:t>
                      </a:r>
                      <a:endParaRPr lang="en-US" sz="1200" dirty="0">
                        <a:solidFill>
                          <a:schemeClr val="bg1"/>
                        </a:solidFill>
                      </a:endParaRPr>
                    </a:p>
                  </a:txBody>
                  <a:tcPr>
                    <a:solidFill>
                      <a:schemeClr val="accent3"/>
                    </a:solidFill>
                  </a:tcPr>
                </a:tc>
                <a:tc>
                  <a:txBody>
                    <a:bodyPr/>
                    <a:lstStyle/>
                    <a:p>
                      <a:pPr algn="ctr"/>
                      <a:r>
                        <a:rPr lang="en-US" sz="1200" dirty="0" smtClean="0">
                          <a:solidFill>
                            <a:schemeClr val="bg1"/>
                          </a:solidFill>
                        </a:rPr>
                        <a:t>Attribute</a:t>
                      </a:r>
                      <a:endParaRPr lang="en-US" sz="1200" dirty="0">
                        <a:solidFill>
                          <a:schemeClr val="bg1"/>
                        </a:solidFill>
                      </a:endParaRPr>
                    </a:p>
                  </a:txBody>
                  <a:tcPr>
                    <a:solidFill>
                      <a:schemeClr val="accent3"/>
                    </a:solidFill>
                  </a:tcPr>
                </a:tc>
                <a:tc>
                  <a:txBody>
                    <a:bodyPr/>
                    <a:lstStyle/>
                    <a:p>
                      <a:pPr algn="ctr"/>
                      <a:r>
                        <a:rPr lang="en-US" sz="1200" dirty="0" smtClean="0">
                          <a:solidFill>
                            <a:schemeClr val="bg1"/>
                          </a:solidFill>
                        </a:rPr>
                        <a:t>Carbon</a:t>
                      </a:r>
                      <a:endParaRPr lang="en-US" sz="1200" dirty="0">
                        <a:solidFill>
                          <a:schemeClr val="bg1"/>
                        </a:solidFill>
                      </a:endParaRPr>
                    </a:p>
                  </a:txBody>
                  <a:tcPr>
                    <a:solidFill>
                      <a:schemeClr val="accent3"/>
                    </a:solidFill>
                  </a:tcPr>
                </a:tc>
                <a:tc>
                  <a:txBody>
                    <a:bodyPr/>
                    <a:lstStyle/>
                    <a:p>
                      <a:pPr algn="ctr"/>
                      <a:r>
                        <a:rPr lang="en-US" sz="1200" dirty="0" smtClean="0">
                          <a:solidFill>
                            <a:schemeClr val="bg1"/>
                          </a:solidFill>
                        </a:rPr>
                        <a:t>Fuel</a:t>
                      </a:r>
                      <a:endParaRPr lang="en-US" sz="1200" dirty="0">
                        <a:solidFill>
                          <a:schemeClr val="bg1"/>
                        </a:solidFill>
                      </a:endParaRPr>
                    </a:p>
                  </a:txBody>
                  <a:tcPr>
                    <a:solidFill>
                      <a:schemeClr val="accent3"/>
                    </a:solidFill>
                  </a:tcPr>
                </a:tc>
                <a:tc>
                  <a:txBody>
                    <a:bodyPr/>
                    <a:lstStyle/>
                    <a:p>
                      <a:pPr algn="ctr"/>
                      <a:r>
                        <a:rPr lang="en-US" sz="1200" dirty="0" smtClean="0">
                          <a:solidFill>
                            <a:schemeClr val="bg1"/>
                          </a:solidFill>
                        </a:rPr>
                        <a:t>Total</a:t>
                      </a:r>
                      <a:endParaRPr lang="en-US" sz="1200" dirty="0">
                        <a:solidFill>
                          <a:schemeClr val="bg1"/>
                        </a:solidFill>
                      </a:endParaRPr>
                    </a:p>
                  </a:txBody>
                  <a:tcPr>
                    <a:solidFill>
                      <a:schemeClr val="accent3"/>
                    </a:solidFill>
                  </a:tcPr>
                </a:tc>
              </a:tr>
              <a:tr h="174810">
                <a:tc>
                  <a:txBody>
                    <a:bodyPr/>
                    <a:lstStyle/>
                    <a:p>
                      <a:r>
                        <a:rPr lang="en-US" sz="1200" dirty="0" smtClean="0"/>
                        <a:t>Wind</a:t>
                      </a:r>
                      <a:endParaRPr lang="en-US" sz="1200" dirty="0"/>
                    </a:p>
                  </a:txBody>
                  <a:tcPr/>
                </a:tc>
                <a:tc>
                  <a:txBody>
                    <a:bodyPr/>
                    <a:lstStyle/>
                    <a:p>
                      <a:pPr algn="ctr"/>
                      <a:r>
                        <a:rPr lang="en-US" sz="1200" dirty="0" smtClean="0"/>
                        <a:t>40</a:t>
                      </a:r>
                      <a:endParaRPr lang="en-US" sz="1200" dirty="0"/>
                    </a:p>
                  </a:txBody>
                  <a:tcPr/>
                </a:tc>
                <a:tc>
                  <a:txBody>
                    <a:bodyPr/>
                    <a:lstStyle/>
                    <a:p>
                      <a:pPr algn="ctr"/>
                      <a:r>
                        <a:rPr lang="en-US" sz="1200" dirty="0" smtClean="0"/>
                        <a:t>35</a:t>
                      </a:r>
                      <a:endParaRPr lang="en-US" sz="1200" dirty="0"/>
                    </a:p>
                  </a:txBody>
                  <a:tcPr/>
                </a:tc>
                <a:tc>
                  <a:txBody>
                    <a:bodyPr/>
                    <a:lstStyle/>
                    <a:p>
                      <a:pPr algn="ctr"/>
                      <a:r>
                        <a:rPr lang="en-US" sz="1200" dirty="0" smtClean="0"/>
                        <a:t>0</a:t>
                      </a:r>
                      <a:endParaRPr lang="en-US" sz="1200" dirty="0"/>
                    </a:p>
                  </a:txBody>
                  <a:tcPr/>
                </a:tc>
                <a:tc>
                  <a:txBody>
                    <a:bodyPr/>
                    <a:lstStyle/>
                    <a:p>
                      <a:pPr algn="ctr"/>
                      <a:r>
                        <a:rPr lang="en-US" sz="1200" dirty="0" smtClean="0"/>
                        <a:t>0</a:t>
                      </a:r>
                      <a:endParaRPr lang="en-US" sz="1200" dirty="0"/>
                    </a:p>
                  </a:txBody>
                  <a:tcPr/>
                </a:tc>
                <a:tc>
                  <a:txBody>
                    <a:bodyPr/>
                    <a:lstStyle/>
                    <a:p>
                      <a:pPr algn="ctr"/>
                      <a:r>
                        <a:rPr lang="en-US" sz="1200" dirty="0" smtClean="0"/>
                        <a:t>75</a:t>
                      </a:r>
                      <a:endParaRPr lang="en-US" sz="1200" dirty="0"/>
                    </a:p>
                  </a:txBody>
                  <a:tcPr/>
                </a:tc>
              </a:tr>
              <a:tr h="174810">
                <a:tc>
                  <a:txBody>
                    <a:bodyPr/>
                    <a:lstStyle/>
                    <a:p>
                      <a:r>
                        <a:rPr lang="en-US" sz="1200" dirty="0" smtClean="0"/>
                        <a:t>Nuclear</a:t>
                      </a:r>
                      <a:endParaRPr lang="en-US" sz="1200" dirty="0"/>
                    </a:p>
                  </a:txBody>
                  <a:tcPr/>
                </a:tc>
                <a:tc>
                  <a:txBody>
                    <a:bodyPr/>
                    <a:lstStyle/>
                    <a:p>
                      <a:pPr algn="ctr"/>
                      <a:r>
                        <a:rPr lang="en-US" sz="1200" dirty="0" smtClean="0"/>
                        <a:t>40</a:t>
                      </a:r>
                      <a:endParaRPr lang="en-US" sz="1200" dirty="0"/>
                    </a:p>
                  </a:txBody>
                  <a:tcPr/>
                </a:tc>
                <a:tc>
                  <a:txBody>
                    <a:bodyPr/>
                    <a:lstStyle/>
                    <a:p>
                      <a:pPr algn="ctr"/>
                      <a:r>
                        <a:rPr lang="en-US" sz="1200" dirty="0" smtClean="0"/>
                        <a:t>0</a:t>
                      </a:r>
                      <a:endParaRPr lang="en-US" sz="1200" dirty="0"/>
                    </a:p>
                  </a:txBody>
                  <a:tcPr/>
                </a:tc>
                <a:tc>
                  <a:txBody>
                    <a:bodyPr/>
                    <a:lstStyle/>
                    <a:p>
                      <a:pPr algn="ctr"/>
                      <a:r>
                        <a:rPr lang="en-US" sz="1200" dirty="0" smtClean="0"/>
                        <a:t>0</a:t>
                      </a:r>
                      <a:endParaRPr lang="en-US" sz="1200" dirty="0"/>
                    </a:p>
                  </a:txBody>
                  <a:tcPr/>
                </a:tc>
                <a:tc>
                  <a:txBody>
                    <a:bodyPr/>
                    <a:lstStyle/>
                    <a:p>
                      <a:pPr algn="ctr"/>
                      <a:r>
                        <a:rPr lang="en-US" sz="1200" dirty="0" smtClean="0"/>
                        <a:t>(10)</a:t>
                      </a:r>
                      <a:endParaRPr lang="en-US" sz="1200" dirty="0"/>
                    </a:p>
                  </a:txBody>
                  <a:tcPr/>
                </a:tc>
                <a:tc>
                  <a:txBody>
                    <a:bodyPr/>
                    <a:lstStyle/>
                    <a:p>
                      <a:pPr algn="ctr"/>
                      <a:r>
                        <a:rPr lang="en-US" sz="1200" dirty="0" smtClean="0"/>
                        <a:t>30</a:t>
                      </a:r>
                      <a:endParaRPr lang="en-US" sz="1200" dirty="0"/>
                    </a:p>
                  </a:txBody>
                  <a:tcPr/>
                </a:tc>
              </a:tr>
              <a:tr h="174810">
                <a:tc>
                  <a:txBody>
                    <a:bodyPr/>
                    <a:lstStyle/>
                    <a:p>
                      <a:r>
                        <a:rPr lang="en-US" sz="1200" dirty="0" smtClean="0"/>
                        <a:t>Gas CC</a:t>
                      </a:r>
                      <a:endParaRPr lang="en-US" sz="1200" dirty="0"/>
                    </a:p>
                  </a:txBody>
                  <a:tcPr/>
                </a:tc>
                <a:tc>
                  <a:txBody>
                    <a:bodyPr/>
                    <a:lstStyle/>
                    <a:p>
                      <a:pPr algn="ctr"/>
                      <a:r>
                        <a:rPr lang="en-US" sz="1200" dirty="0" smtClean="0"/>
                        <a:t>40</a:t>
                      </a:r>
                      <a:endParaRPr lang="en-US" sz="1200" dirty="0"/>
                    </a:p>
                  </a:txBody>
                  <a:tcPr/>
                </a:tc>
                <a:tc>
                  <a:txBody>
                    <a:bodyPr/>
                    <a:lstStyle/>
                    <a:p>
                      <a:pPr algn="ctr"/>
                      <a:r>
                        <a:rPr lang="en-US" sz="1200" dirty="0" smtClean="0"/>
                        <a:t>0</a:t>
                      </a:r>
                      <a:endParaRPr lang="en-US" sz="1200" dirty="0"/>
                    </a:p>
                  </a:txBody>
                  <a:tcPr/>
                </a:tc>
                <a:tc>
                  <a:txBody>
                    <a:bodyPr/>
                    <a:lstStyle/>
                    <a:p>
                      <a:pPr algn="ctr"/>
                      <a:r>
                        <a:rPr lang="en-US" sz="1200" dirty="0" smtClean="0"/>
                        <a:t>0</a:t>
                      </a:r>
                      <a:endParaRPr lang="en-US" sz="1200" dirty="0"/>
                    </a:p>
                  </a:txBody>
                  <a:tcPr/>
                </a:tc>
                <a:tc>
                  <a:txBody>
                    <a:bodyPr/>
                    <a:lstStyle/>
                    <a:p>
                      <a:pPr algn="ctr"/>
                      <a:r>
                        <a:rPr lang="en-US" sz="1200" dirty="0" smtClean="0"/>
                        <a:t>(30)</a:t>
                      </a:r>
                      <a:endParaRPr lang="en-US" sz="1200" dirty="0"/>
                    </a:p>
                  </a:txBody>
                  <a:tcPr/>
                </a:tc>
                <a:tc>
                  <a:txBody>
                    <a:bodyPr/>
                    <a:lstStyle/>
                    <a:p>
                      <a:pPr algn="ctr"/>
                      <a:r>
                        <a:rPr lang="en-US" sz="1200" dirty="0" smtClean="0"/>
                        <a:t>10</a:t>
                      </a:r>
                      <a:endParaRPr lang="en-US" sz="1200" dirty="0"/>
                    </a:p>
                  </a:txBody>
                  <a:tcPr/>
                </a:tc>
              </a:tr>
              <a:tr h="174810">
                <a:tc>
                  <a:txBody>
                    <a:bodyPr/>
                    <a:lstStyle/>
                    <a:p>
                      <a:r>
                        <a:rPr lang="en-US" sz="1200" dirty="0" smtClean="0"/>
                        <a:t>Gas CT</a:t>
                      </a:r>
                      <a:endParaRPr lang="en-US" sz="1200" dirty="0"/>
                    </a:p>
                  </a:txBody>
                  <a:tcPr/>
                </a:tc>
                <a:tc>
                  <a:txBody>
                    <a:bodyPr/>
                    <a:lstStyle/>
                    <a:p>
                      <a:pPr algn="ctr"/>
                      <a:r>
                        <a:rPr lang="en-US" sz="1200" dirty="0" smtClean="0"/>
                        <a:t>40</a:t>
                      </a:r>
                      <a:endParaRPr lang="en-US" sz="1200" dirty="0"/>
                    </a:p>
                  </a:txBody>
                  <a:tcPr/>
                </a:tc>
                <a:tc>
                  <a:txBody>
                    <a:bodyPr/>
                    <a:lstStyle/>
                    <a:p>
                      <a:pPr algn="ctr"/>
                      <a:r>
                        <a:rPr lang="en-US" sz="1200" dirty="0" smtClean="0"/>
                        <a:t>0</a:t>
                      </a:r>
                      <a:endParaRPr lang="en-US" sz="1200" dirty="0"/>
                    </a:p>
                  </a:txBody>
                  <a:tcPr/>
                </a:tc>
                <a:tc>
                  <a:txBody>
                    <a:bodyPr/>
                    <a:lstStyle/>
                    <a:p>
                      <a:pPr algn="ctr"/>
                      <a:r>
                        <a:rPr lang="en-US" sz="1200" dirty="0" smtClean="0"/>
                        <a:t>0</a:t>
                      </a:r>
                      <a:endParaRPr lang="en-US" sz="1200" dirty="0"/>
                    </a:p>
                  </a:txBody>
                  <a:tcPr/>
                </a:tc>
                <a:tc>
                  <a:txBody>
                    <a:bodyPr/>
                    <a:lstStyle/>
                    <a:p>
                      <a:pPr algn="ctr"/>
                      <a:r>
                        <a:rPr lang="en-US" sz="1200" dirty="0" smtClean="0"/>
                        <a:t>(40)</a:t>
                      </a:r>
                      <a:endParaRPr lang="en-US" sz="1200" dirty="0"/>
                    </a:p>
                  </a:txBody>
                  <a:tcPr/>
                </a:tc>
                <a:tc>
                  <a:txBody>
                    <a:bodyPr/>
                    <a:lstStyle/>
                    <a:p>
                      <a:pPr algn="ctr"/>
                      <a:r>
                        <a:rPr lang="en-US" sz="1200" dirty="0" smtClean="0"/>
                        <a:t>0</a:t>
                      </a:r>
                      <a:endParaRPr lang="en-US" sz="1200" dirty="0"/>
                    </a:p>
                  </a:txBody>
                  <a:tcPr/>
                </a:tc>
              </a:tr>
            </a:tbl>
          </a:graphicData>
        </a:graphic>
      </p:graphicFrame>
      <p:graphicFrame>
        <p:nvGraphicFramePr>
          <p:cNvPr id="31" name="Table 30"/>
          <p:cNvGraphicFramePr>
            <a:graphicFrameLocks noGrp="1"/>
          </p:cNvGraphicFramePr>
          <p:nvPr>
            <p:extLst/>
          </p:nvPr>
        </p:nvGraphicFramePr>
        <p:xfrm>
          <a:off x="4713818" y="4901393"/>
          <a:ext cx="3841172" cy="1676400"/>
        </p:xfrm>
        <a:graphic>
          <a:graphicData uri="http://schemas.openxmlformats.org/drawingml/2006/table">
            <a:tbl>
              <a:tblPr firstRow="1" bandRow="1">
                <a:tableStyleId>{5940675A-B579-460E-94D1-54222C63F5DA}</a:tableStyleId>
              </a:tblPr>
              <a:tblGrid>
                <a:gridCol w="704272"/>
                <a:gridCol w="622300"/>
                <a:gridCol w="746868"/>
                <a:gridCol w="698500"/>
                <a:gridCol w="523132"/>
                <a:gridCol w="546100"/>
              </a:tblGrid>
              <a:tr h="174810">
                <a:tc>
                  <a:txBody>
                    <a:bodyPr/>
                    <a:lstStyle/>
                    <a:p>
                      <a:endParaRPr lang="en-US" sz="1200" dirty="0">
                        <a:solidFill>
                          <a:schemeClr val="bg1"/>
                        </a:solidFill>
                      </a:endParaRPr>
                    </a:p>
                  </a:txBody>
                  <a:tcPr>
                    <a:solidFill>
                      <a:schemeClr val="accent3"/>
                    </a:solidFill>
                  </a:tcPr>
                </a:tc>
                <a:tc gridSpan="5">
                  <a:txBody>
                    <a:bodyPr/>
                    <a:lstStyle/>
                    <a:p>
                      <a:pPr algn="ctr"/>
                      <a:r>
                        <a:rPr lang="en-US" sz="1400" b="1" dirty="0" smtClean="0">
                          <a:solidFill>
                            <a:schemeClr val="bg1"/>
                          </a:solidFill>
                        </a:rPr>
                        <a:t>Gross Margin (Excluding Capacity):</a:t>
                      </a:r>
                      <a:endParaRPr lang="en-US" sz="1400" b="1" dirty="0">
                        <a:solidFill>
                          <a:schemeClr val="bg1"/>
                        </a:solidFill>
                      </a:endParaRPr>
                    </a:p>
                  </a:txBody>
                  <a:tcPr>
                    <a:solidFill>
                      <a:schemeClr val="accent3"/>
                    </a:solidFill>
                  </a:tcPr>
                </a:tc>
                <a:tc hMerge="1">
                  <a:txBody>
                    <a:bodyPr/>
                    <a:lstStyle/>
                    <a:p>
                      <a:pPr algn="ctr"/>
                      <a:endParaRPr lang="en-US" sz="1200" dirty="0">
                        <a:solidFill>
                          <a:schemeClr val="bg1"/>
                        </a:solidFill>
                      </a:endParaRPr>
                    </a:p>
                  </a:txBody>
                  <a:tcPr>
                    <a:solidFill>
                      <a:schemeClr val="accent3"/>
                    </a:solidFill>
                  </a:tcPr>
                </a:tc>
                <a:tc hMerge="1">
                  <a:txBody>
                    <a:bodyPr/>
                    <a:lstStyle/>
                    <a:p>
                      <a:pPr algn="ctr"/>
                      <a:endParaRPr lang="en-US" sz="1200" dirty="0">
                        <a:solidFill>
                          <a:schemeClr val="bg1"/>
                        </a:solidFill>
                      </a:endParaRPr>
                    </a:p>
                  </a:txBody>
                  <a:tcPr>
                    <a:solidFill>
                      <a:schemeClr val="accent3"/>
                    </a:solidFill>
                  </a:tcPr>
                </a:tc>
                <a:tc hMerge="1">
                  <a:txBody>
                    <a:bodyPr/>
                    <a:lstStyle/>
                    <a:p>
                      <a:pPr algn="ctr"/>
                      <a:endParaRPr lang="en-US" sz="1200" dirty="0">
                        <a:solidFill>
                          <a:schemeClr val="bg1"/>
                        </a:solidFill>
                      </a:endParaRPr>
                    </a:p>
                  </a:txBody>
                  <a:tcPr>
                    <a:solidFill>
                      <a:schemeClr val="accent3"/>
                    </a:solidFill>
                  </a:tcPr>
                </a:tc>
                <a:tc hMerge="1">
                  <a:txBody>
                    <a:bodyPr/>
                    <a:lstStyle/>
                    <a:p>
                      <a:pPr algn="ctr"/>
                      <a:endParaRPr lang="en-US" sz="1200" dirty="0">
                        <a:solidFill>
                          <a:schemeClr val="bg1"/>
                        </a:solidFill>
                      </a:endParaRPr>
                    </a:p>
                  </a:txBody>
                  <a:tcPr>
                    <a:solidFill>
                      <a:schemeClr val="accent3"/>
                    </a:solidFill>
                  </a:tcPr>
                </a:tc>
              </a:tr>
              <a:tr h="174810">
                <a:tc>
                  <a:txBody>
                    <a:bodyPr/>
                    <a:lstStyle/>
                    <a:p>
                      <a:endParaRPr lang="en-US" sz="1200" dirty="0">
                        <a:solidFill>
                          <a:schemeClr val="bg1"/>
                        </a:solidFill>
                      </a:endParaRPr>
                    </a:p>
                  </a:txBody>
                  <a:tcPr>
                    <a:solidFill>
                      <a:schemeClr val="accent3"/>
                    </a:solidFill>
                  </a:tcPr>
                </a:tc>
                <a:tc>
                  <a:txBody>
                    <a:bodyPr/>
                    <a:lstStyle/>
                    <a:p>
                      <a:pPr algn="ctr"/>
                      <a:r>
                        <a:rPr lang="en-US" sz="1200" dirty="0" smtClean="0">
                          <a:solidFill>
                            <a:schemeClr val="bg1"/>
                          </a:solidFill>
                        </a:rPr>
                        <a:t>Energy</a:t>
                      </a:r>
                      <a:endParaRPr lang="en-US" sz="1200" dirty="0">
                        <a:solidFill>
                          <a:schemeClr val="bg1"/>
                        </a:solidFill>
                      </a:endParaRPr>
                    </a:p>
                  </a:txBody>
                  <a:tcPr>
                    <a:solidFill>
                      <a:schemeClr val="accent3"/>
                    </a:solidFill>
                  </a:tcPr>
                </a:tc>
                <a:tc>
                  <a:txBody>
                    <a:bodyPr/>
                    <a:lstStyle/>
                    <a:p>
                      <a:pPr algn="ctr"/>
                      <a:r>
                        <a:rPr lang="en-US" sz="1200" dirty="0" smtClean="0">
                          <a:solidFill>
                            <a:schemeClr val="bg1"/>
                          </a:solidFill>
                        </a:rPr>
                        <a:t>Attribute</a:t>
                      </a:r>
                      <a:endParaRPr lang="en-US" sz="1200" dirty="0">
                        <a:solidFill>
                          <a:schemeClr val="bg1"/>
                        </a:solidFill>
                      </a:endParaRPr>
                    </a:p>
                  </a:txBody>
                  <a:tcPr>
                    <a:solidFill>
                      <a:schemeClr val="accent3"/>
                    </a:solidFill>
                  </a:tcPr>
                </a:tc>
                <a:tc>
                  <a:txBody>
                    <a:bodyPr/>
                    <a:lstStyle/>
                    <a:p>
                      <a:pPr algn="ctr"/>
                      <a:r>
                        <a:rPr lang="en-US" sz="1200" dirty="0" smtClean="0">
                          <a:solidFill>
                            <a:schemeClr val="bg1"/>
                          </a:solidFill>
                        </a:rPr>
                        <a:t>Carbon</a:t>
                      </a:r>
                      <a:endParaRPr lang="en-US" sz="1200" dirty="0">
                        <a:solidFill>
                          <a:schemeClr val="bg1"/>
                        </a:solidFill>
                      </a:endParaRPr>
                    </a:p>
                  </a:txBody>
                  <a:tcPr>
                    <a:solidFill>
                      <a:schemeClr val="accent3"/>
                    </a:solidFill>
                  </a:tcPr>
                </a:tc>
                <a:tc>
                  <a:txBody>
                    <a:bodyPr/>
                    <a:lstStyle/>
                    <a:p>
                      <a:pPr algn="ctr"/>
                      <a:r>
                        <a:rPr lang="en-US" sz="1200" dirty="0" smtClean="0">
                          <a:solidFill>
                            <a:schemeClr val="bg1"/>
                          </a:solidFill>
                        </a:rPr>
                        <a:t>Fuel</a:t>
                      </a:r>
                      <a:endParaRPr lang="en-US" sz="1200" dirty="0">
                        <a:solidFill>
                          <a:schemeClr val="bg1"/>
                        </a:solidFill>
                      </a:endParaRPr>
                    </a:p>
                  </a:txBody>
                  <a:tcPr>
                    <a:solidFill>
                      <a:schemeClr val="accent3"/>
                    </a:solidFill>
                  </a:tcPr>
                </a:tc>
                <a:tc>
                  <a:txBody>
                    <a:bodyPr/>
                    <a:lstStyle/>
                    <a:p>
                      <a:pPr algn="ctr"/>
                      <a:r>
                        <a:rPr lang="en-US" sz="1200" dirty="0" smtClean="0">
                          <a:solidFill>
                            <a:schemeClr val="bg1"/>
                          </a:solidFill>
                        </a:rPr>
                        <a:t>Total</a:t>
                      </a:r>
                      <a:endParaRPr lang="en-US" sz="1200" dirty="0">
                        <a:solidFill>
                          <a:schemeClr val="bg1"/>
                        </a:solidFill>
                      </a:endParaRPr>
                    </a:p>
                  </a:txBody>
                  <a:tcPr>
                    <a:solidFill>
                      <a:schemeClr val="accent3"/>
                    </a:solidFill>
                  </a:tcPr>
                </a:tc>
              </a:tr>
              <a:tr h="174810">
                <a:tc>
                  <a:txBody>
                    <a:bodyPr/>
                    <a:lstStyle/>
                    <a:p>
                      <a:r>
                        <a:rPr lang="en-US" sz="1200" dirty="0" smtClean="0"/>
                        <a:t>Wind</a:t>
                      </a:r>
                      <a:endParaRPr lang="en-US" sz="1200" dirty="0"/>
                    </a:p>
                  </a:txBody>
                  <a:tcPr/>
                </a:tc>
                <a:tc>
                  <a:txBody>
                    <a:bodyPr/>
                    <a:lstStyle/>
                    <a:p>
                      <a:pPr algn="ctr"/>
                      <a:r>
                        <a:rPr lang="en-US" sz="1200" dirty="0" smtClean="0"/>
                        <a:t>61</a:t>
                      </a:r>
                      <a:endParaRPr lang="en-US" sz="1200" dirty="0"/>
                    </a:p>
                  </a:txBody>
                  <a:tcPr/>
                </a:tc>
                <a:tc>
                  <a:txBody>
                    <a:bodyPr/>
                    <a:lstStyle/>
                    <a:p>
                      <a:pPr algn="ctr"/>
                      <a:r>
                        <a:rPr lang="en-US" sz="1200" dirty="0" smtClean="0"/>
                        <a:t>14</a:t>
                      </a:r>
                      <a:endParaRPr lang="en-US" sz="1200" dirty="0"/>
                    </a:p>
                  </a:txBody>
                  <a:tcPr/>
                </a:tc>
                <a:tc>
                  <a:txBody>
                    <a:bodyPr/>
                    <a:lstStyle/>
                    <a:p>
                      <a:pPr algn="ctr"/>
                      <a:r>
                        <a:rPr lang="en-US" sz="1200" dirty="0" smtClean="0"/>
                        <a:t>0</a:t>
                      </a:r>
                      <a:endParaRPr lang="en-US" sz="1200" dirty="0"/>
                    </a:p>
                  </a:txBody>
                  <a:tcPr/>
                </a:tc>
                <a:tc>
                  <a:txBody>
                    <a:bodyPr/>
                    <a:lstStyle/>
                    <a:p>
                      <a:pPr algn="ctr"/>
                      <a:r>
                        <a:rPr lang="en-US" sz="1200" dirty="0" smtClean="0"/>
                        <a:t>0</a:t>
                      </a:r>
                      <a:endParaRPr lang="en-US" sz="1200" dirty="0"/>
                    </a:p>
                  </a:txBody>
                  <a:tcPr/>
                </a:tc>
                <a:tc>
                  <a:txBody>
                    <a:bodyPr/>
                    <a:lstStyle/>
                    <a:p>
                      <a:pPr algn="ctr"/>
                      <a:r>
                        <a:rPr lang="en-US" sz="1200" dirty="0" smtClean="0"/>
                        <a:t>75</a:t>
                      </a:r>
                      <a:endParaRPr lang="en-US" sz="1200" dirty="0"/>
                    </a:p>
                  </a:txBody>
                  <a:tcPr/>
                </a:tc>
              </a:tr>
              <a:tr h="174810">
                <a:tc>
                  <a:txBody>
                    <a:bodyPr/>
                    <a:lstStyle/>
                    <a:p>
                      <a:r>
                        <a:rPr lang="en-US" sz="1200" dirty="0" smtClean="0"/>
                        <a:t>Nuclear</a:t>
                      </a:r>
                      <a:endParaRPr lang="en-US" sz="1200" dirty="0"/>
                    </a:p>
                  </a:txBody>
                  <a:tcPr/>
                </a:tc>
                <a:tc>
                  <a:txBody>
                    <a:bodyPr/>
                    <a:lstStyle/>
                    <a:p>
                      <a:pPr algn="ctr"/>
                      <a:r>
                        <a:rPr lang="en-US" sz="1200" dirty="0" smtClean="0"/>
                        <a:t>61</a:t>
                      </a:r>
                      <a:endParaRPr lang="en-US" sz="1200" dirty="0"/>
                    </a:p>
                  </a:txBody>
                  <a:tcPr/>
                </a:tc>
                <a:tc>
                  <a:txBody>
                    <a:bodyPr/>
                    <a:lstStyle/>
                    <a:p>
                      <a:pPr algn="ctr"/>
                      <a:r>
                        <a:rPr lang="en-US" sz="1200" dirty="0" smtClean="0"/>
                        <a:t>0</a:t>
                      </a:r>
                      <a:endParaRPr lang="en-US" sz="1200" dirty="0"/>
                    </a:p>
                  </a:txBody>
                  <a:tcPr/>
                </a:tc>
                <a:tc>
                  <a:txBody>
                    <a:bodyPr/>
                    <a:lstStyle/>
                    <a:p>
                      <a:pPr algn="ctr"/>
                      <a:r>
                        <a:rPr lang="en-US" sz="1200" dirty="0" smtClean="0"/>
                        <a:t>0</a:t>
                      </a:r>
                      <a:endParaRPr lang="en-US" sz="1200" dirty="0"/>
                    </a:p>
                  </a:txBody>
                  <a:tcPr/>
                </a:tc>
                <a:tc>
                  <a:txBody>
                    <a:bodyPr/>
                    <a:lstStyle/>
                    <a:p>
                      <a:pPr algn="ctr"/>
                      <a:r>
                        <a:rPr lang="en-US" sz="1200" dirty="0" smtClean="0"/>
                        <a:t>(10)</a:t>
                      </a:r>
                      <a:endParaRPr lang="en-US" sz="1200" dirty="0"/>
                    </a:p>
                  </a:txBody>
                  <a:tcPr/>
                </a:tc>
                <a:tc>
                  <a:txBody>
                    <a:bodyPr/>
                    <a:lstStyle/>
                    <a:p>
                      <a:pPr algn="ctr"/>
                      <a:r>
                        <a:rPr lang="en-US" sz="1200" dirty="0" smtClean="0"/>
                        <a:t>51</a:t>
                      </a:r>
                      <a:endParaRPr lang="en-US" sz="1200" dirty="0"/>
                    </a:p>
                  </a:txBody>
                  <a:tcPr/>
                </a:tc>
              </a:tr>
              <a:tr h="174810">
                <a:tc>
                  <a:txBody>
                    <a:bodyPr/>
                    <a:lstStyle/>
                    <a:p>
                      <a:r>
                        <a:rPr lang="en-US" sz="1200" dirty="0" smtClean="0"/>
                        <a:t>Gas CC</a:t>
                      </a:r>
                      <a:endParaRPr lang="en-US" sz="1200" dirty="0"/>
                    </a:p>
                  </a:txBody>
                  <a:tcPr/>
                </a:tc>
                <a:tc>
                  <a:txBody>
                    <a:bodyPr/>
                    <a:lstStyle/>
                    <a:p>
                      <a:pPr algn="ctr"/>
                      <a:r>
                        <a:rPr lang="en-US" sz="1200" dirty="0" smtClean="0"/>
                        <a:t>61</a:t>
                      </a:r>
                      <a:endParaRPr lang="en-US" sz="1200" dirty="0"/>
                    </a:p>
                  </a:txBody>
                  <a:tcPr/>
                </a:tc>
                <a:tc>
                  <a:txBody>
                    <a:bodyPr/>
                    <a:lstStyle/>
                    <a:p>
                      <a:pPr algn="ctr"/>
                      <a:r>
                        <a:rPr lang="en-US" sz="1200" dirty="0" smtClean="0"/>
                        <a:t>0</a:t>
                      </a:r>
                      <a:endParaRPr lang="en-US" sz="1200" dirty="0"/>
                    </a:p>
                  </a:txBody>
                  <a:tcPr/>
                </a:tc>
                <a:tc>
                  <a:txBody>
                    <a:bodyPr/>
                    <a:lstStyle/>
                    <a:p>
                      <a:pPr algn="ctr"/>
                      <a:r>
                        <a:rPr lang="en-US" sz="1200" dirty="0" smtClean="0"/>
                        <a:t>(16)</a:t>
                      </a:r>
                      <a:endParaRPr lang="en-US" sz="1200" dirty="0"/>
                    </a:p>
                  </a:txBody>
                  <a:tcPr/>
                </a:tc>
                <a:tc>
                  <a:txBody>
                    <a:bodyPr/>
                    <a:lstStyle/>
                    <a:p>
                      <a:pPr algn="ctr"/>
                      <a:r>
                        <a:rPr lang="en-US" sz="1200" dirty="0" smtClean="0"/>
                        <a:t>(30)</a:t>
                      </a:r>
                      <a:endParaRPr lang="en-US" sz="1200" dirty="0"/>
                    </a:p>
                  </a:txBody>
                  <a:tcPr/>
                </a:tc>
                <a:tc>
                  <a:txBody>
                    <a:bodyPr/>
                    <a:lstStyle/>
                    <a:p>
                      <a:pPr algn="ctr"/>
                      <a:r>
                        <a:rPr lang="en-US" sz="1200" dirty="0" smtClean="0"/>
                        <a:t>15</a:t>
                      </a:r>
                      <a:endParaRPr lang="en-US" sz="1200" dirty="0"/>
                    </a:p>
                  </a:txBody>
                  <a:tcPr/>
                </a:tc>
              </a:tr>
              <a:tr h="174810">
                <a:tc>
                  <a:txBody>
                    <a:bodyPr/>
                    <a:lstStyle/>
                    <a:p>
                      <a:r>
                        <a:rPr lang="en-US" sz="1200" dirty="0" smtClean="0"/>
                        <a:t>Gas CT</a:t>
                      </a:r>
                      <a:endParaRPr lang="en-US" sz="1200" dirty="0"/>
                    </a:p>
                  </a:txBody>
                  <a:tcPr/>
                </a:tc>
                <a:tc>
                  <a:txBody>
                    <a:bodyPr/>
                    <a:lstStyle/>
                    <a:p>
                      <a:pPr algn="ctr"/>
                      <a:r>
                        <a:rPr lang="en-US" sz="1200" dirty="0" smtClean="0"/>
                        <a:t>61</a:t>
                      </a:r>
                      <a:endParaRPr lang="en-US" sz="1200" dirty="0"/>
                    </a:p>
                  </a:txBody>
                  <a:tcPr/>
                </a:tc>
                <a:tc>
                  <a:txBody>
                    <a:bodyPr/>
                    <a:lstStyle/>
                    <a:p>
                      <a:pPr algn="ctr"/>
                      <a:r>
                        <a:rPr lang="en-US" sz="1200" dirty="0" smtClean="0"/>
                        <a:t>0</a:t>
                      </a:r>
                      <a:endParaRPr lang="en-US" sz="1200" dirty="0"/>
                    </a:p>
                  </a:txBody>
                  <a:tcPr/>
                </a:tc>
                <a:tc>
                  <a:txBody>
                    <a:bodyPr/>
                    <a:lstStyle/>
                    <a:p>
                      <a:pPr algn="ctr"/>
                      <a:r>
                        <a:rPr lang="en-US" sz="1200" dirty="0" smtClean="0"/>
                        <a:t>(21)</a:t>
                      </a:r>
                      <a:endParaRPr lang="en-US" sz="1200" dirty="0"/>
                    </a:p>
                  </a:txBody>
                  <a:tcPr/>
                </a:tc>
                <a:tc>
                  <a:txBody>
                    <a:bodyPr/>
                    <a:lstStyle/>
                    <a:p>
                      <a:pPr algn="ctr"/>
                      <a:r>
                        <a:rPr lang="en-US" sz="1200" dirty="0" smtClean="0"/>
                        <a:t>(40)</a:t>
                      </a:r>
                      <a:endParaRPr lang="en-US" sz="1200" dirty="0"/>
                    </a:p>
                  </a:txBody>
                  <a:tcPr/>
                </a:tc>
                <a:tc>
                  <a:txBody>
                    <a:bodyPr/>
                    <a:lstStyle/>
                    <a:p>
                      <a:pPr algn="ctr"/>
                      <a:r>
                        <a:rPr lang="en-US" sz="1200" dirty="0" smtClean="0"/>
                        <a:t>0</a:t>
                      </a:r>
                      <a:endParaRPr lang="en-US" sz="1200" dirty="0"/>
                    </a:p>
                  </a:txBody>
                  <a:tcPr/>
                </a:tc>
              </a:tr>
            </a:tbl>
          </a:graphicData>
        </a:graphic>
      </p:graphicFrame>
      <p:sp>
        <p:nvSpPr>
          <p:cNvPr id="25" name="TextBox 24"/>
          <p:cNvSpPr txBox="1"/>
          <p:nvPr/>
        </p:nvSpPr>
        <p:spPr>
          <a:xfrm>
            <a:off x="1573729" y="2186329"/>
            <a:ext cx="1549845" cy="794064"/>
          </a:xfrm>
          <a:prstGeom prst="rect">
            <a:avLst/>
          </a:prstGeom>
          <a:noFill/>
        </p:spPr>
        <p:txBody>
          <a:bodyPr wrap="square" rtlCol="0">
            <a:spAutoFit/>
          </a:bodyPr>
          <a:lstStyle/>
          <a:p>
            <a:pPr>
              <a:lnSpc>
                <a:spcPct val="95000"/>
              </a:lnSpc>
              <a:spcBef>
                <a:spcPts val="600"/>
              </a:spcBef>
            </a:pPr>
            <a:r>
              <a:rPr lang="en-US" sz="1200" dirty="0" smtClean="0"/>
              <a:t>Nuclear not currently state-supported, but will likely need support in future</a:t>
            </a:r>
          </a:p>
        </p:txBody>
      </p:sp>
      <p:cxnSp>
        <p:nvCxnSpPr>
          <p:cNvPr id="26" name="Straight Arrow Connector 25"/>
          <p:cNvCxnSpPr/>
          <p:nvPr/>
        </p:nvCxnSpPr>
        <p:spPr>
          <a:xfrm flipH="1">
            <a:off x="1728618" y="2965050"/>
            <a:ext cx="46126" cy="2489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05068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27&quot;/&gt;&lt;CPresentation id=&quot;1&quot;&gt;&lt;m_precDefaultNumber/&gt;&lt;m_precDefaultPercent/&gt;&lt;m_precDefaultDate/&gt;&lt;m_precDefaultYear/&gt;&lt;m_precDefaultQuarter/&gt;&lt;m_precDefaultMonth&gt;&lt;m_bNumberIsYear val=&quot;0&quot;/&gt;&lt;m_strFormatTime&gt;%1&lt;/m_strFormatTime&gt;&lt;/m_precDefaultMonth&gt;&lt;m_precDefaultWeek&gt;&lt;m_bNumberIsYear val=&quot;0&quot;/&gt;&lt;m_strFormatTime&gt;%d.&lt;/m_strFormatTime&gt;&lt;/m_precDefaultWeek&gt;&lt;m_precDefaultDay&gt;&lt;m_bNumberIsYear val=&quot;0&quot;/&gt;&lt;m_strFormatTime&gt;%#d&lt;/m_strFormatTime&gt;&lt;/m_precDefaultDay&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xelon Everyday Presentation">
  <a:themeElements>
    <a:clrScheme name="Custom 9">
      <a:dk1>
        <a:srgbClr val="595959"/>
      </a:dk1>
      <a:lt1>
        <a:sysClr val="window" lastClr="FFFFFF"/>
      </a:lt1>
      <a:dk2>
        <a:srgbClr val="000000"/>
      </a:dk2>
      <a:lt2>
        <a:srgbClr val="A1ADB5"/>
      </a:lt2>
      <a:accent1>
        <a:srgbClr val="008D48"/>
      </a:accent1>
      <a:accent2>
        <a:srgbClr val="B9C53A"/>
      </a:accent2>
      <a:accent3>
        <a:srgbClr val="2372B9"/>
      </a:accent3>
      <a:accent4>
        <a:srgbClr val="81CFE7"/>
      </a:accent4>
      <a:accent5>
        <a:srgbClr val="F15323"/>
      </a:accent5>
      <a:accent6>
        <a:srgbClr val="F99B2F"/>
      </a:accent6>
      <a:hlink>
        <a:srgbClr val="0000FF"/>
      </a:hlink>
      <a:folHlink>
        <a:srgbClr val="800080"/>
      </a:folHlink>
    </a:clrScheme>
    <a:fontScheme name="Exelon">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solidFill>
          <a:schemeClr val="tx1"/>
        </a:solidFill>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bg1"/>
            </a:solidFill>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spcBef>
            <a:spcPts val="600"/>
          </a:spcBef>
          <a:defRPr sz="12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Thaa" typeface="MV Boli"/>
        <a:font script="Gujr" typeface="Shruti"/>
        <a:font script="Beng" typeface="Vrinda"/>
        <a:font script="Orya" typeface="Kalinga"/>
        <a:font script="Cans" typeface="Euphemia"/>
        <a:font script="Mlym" typeface="Kartika"/>
        <a:font script="Telu" typeface="Gautami"/>
        <a:font script="Hant" typeface="新細明體"/>
        <a:font script="Viet" typeface="Times New Roman"/>
        <a:font script="Jpan" typeface="ＭＳ Ｐゴシック"/>
        <a:font script="Sinh" typeface="Iskoola Pota"/>
        <a:font script="Hans" typeface="宋体"/>
        <a:font script="Arab" typeface="Times New Roman"/>
        <a:font script="Yiii" typeface="Microsoft Yi Baiti"/>
        <a:font script="Deva" typeface="Mangal"/>
        <a:font script="Khmr" typeface="MoolBoran"/>
        <a:font script="Cher" typeface="Plantagenet Cherokee"/>
        <a:font script="Taml" typeface="Latha"/>
        <a:font script="Hang" typeface="맑은 고딕"/>
        <a:font script="Hebr" typeface="Times New Roman"/>
        <a:font script="Tibt" typeface="Microsoft Himalaya"/>
        <a:font script="Knda" typeface="Tunga"/>
        <a:font script="Guru" typeface="Raavi"/>
        <a:font script="Mong" typeface="Mongolian Baiti"/>
        <a:font script="Thai" typeface="Angsana New"/>
        <a:font script="Laoo" typeface="DokChampa"/>
        <a:font script="Ethi" typeface="Nyala"/>
        <a:font script="Geor" typeface="Sylfaen"/>
        <a:font script="Syrc" typeface="Estrangelo Edessa"/>
      </a:majorFont>
      <a:minorFont>
        <a:latin typeface="Calibri"/>
        <a:ea typeface=""/>
        <a:cs typeface=""/>
        <a:font script="Uigh" typeface="Microsoft Uighur"/>
        <a:font script="Thaa" typeface="MV Boli"/>
        <a:font script="Gujr" typeface="Shruti"/>
        <a:font script="Beng" typeface="Vrinda"/>
        <a:font script="Orya" typeface="Kalinga"/>
        <a:font script="Cans" typeface="Euphemia"/>
        <a:font script="Mlym" typeface="Kartika"/>
        <a:font script="Telu" typeface="Gautami"/>
        <a:font script="Hant" typeface="新細明體"/>
        <a:font script="Viet" typeface="Arial"/>
        <a:font script="Jpan" typeface="ＭＳ Ｐゴシック"/>
        <a:font script="Sinh" typeface="Iskoola Pota"/>
        <a:font script="Hans" typeface="宋体"/>
        <a:font script="Arab" typeface="Arial"/>
        <a:font script="Yiii" typeface="Microsoft Yi Baiti"/>
        <a:font script="Deva" typeface="Mangal"/>
        <a:font script="Khmr" typeface="DaunPenh"/>
        <a:font script="Cher" typeface="Plantagenet Cherokee"/>
        <a:font script="Taml" typeface="Latha"/>
        <a:font script="Hang" typeface="맑은 고딕"/>
        <a:font script="Hebr" typeface="Arial"/>
        <a:font script="Tibt" typeface="Microsoft Himalaya"/>
        <a:font script="Knda" typeface="Tunga"/>
        <a:font script="Guru" typeface="Raavi"/>
        <a:font script="Mong" typeface="Mongolian Baiti"/>
        <a:font script="Thai" typeface="Cordia New"/>
        <a:font script="Laoo" typeface="DokChampa"/>
        <a:font script="Ethi" typeface="Nyala"/>
        <a:font script="Geor" typeface="Sylfaen"/>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Thaa" typeface="MV Boli"/>
        <a:font script="Gujr" typeface="Shruti"/>
        <a:font script="Beng" typeface="Vrinda"/>
        <a:font script="Orya" typeface="Kalinga"/>
        <a:font script="Cans" typeface="Euphemia"/>
        <a:font script="Mlym" typeface="Kartika"/>
        <a:font script="Telu" typeface="Gautami"/>
        <a:font script="Hant" typeface="新細明體"/>
        <a:font script="Viet" typeface="Times New Roman"/>
        <a:font script="Jpan" typeface="ＭＳ Ｐゴシック"/>
        <a:font script="Sinh" typeface="Iskoola Pota"/>
        <a:font script="Hans" typeface="宋体"/>
        <a:font script="Arab" typeface="Times New Roman"/>
        <a:font script="Yiii" typeface="Microsoft Yi Baiti"/>
        <a:font script="Deva" typeface="Mangal"/>
        <a:font script="Khmr" typeface="MoolBoran"/>
        <a:font script="Cher" typeface="Plantagenet Cherokee"/>
        <a:font script="Taml" typeface="Latha"/>
        <a:font script="Hang" typeface="맑은 고딕"/>
        <a:font script="Hebr" typeface="Times New Roman"/>
        <a:font script="Tibt" typeface="Microsoft Himalaya"/>
        <a:font script="Knda" typeface="Tunga"/>
        <a:font script="Guru" typeface="Raavi"/>
        <a:font script="Mong" typeface="Mongolian Baiti"/>
        <a:font script="Thai" typeface="Angsana New"/>
        <a:font script="Laoo" typeface="DokChampa"/>
        <a:font script="Ethi" typeface="Nyala"/>
        <a:font script="Geor" typeface="Sylfaen"/>
        <a:font script="Syrc" typeface="Estrangelo Edessa"/>
      </a:majorFont>
      <a:minorFont>
        <a:latin typeface="Calibri"/>
        <a:ea typeface=""/>
        <a:cs typeface=""/>
        <a:font script="Uigh" typeface="Microsoft Uighur"/>
        <a:font script="Thaa" typeface="MV Boli"/>
        <a:font script="Gujr" typeface="Shruti"/>
        <a:font script="Beng" typeface="Vrinda"/>
        <a:font script="Orya" typeface="Kalinga"/>
        <a:font script="Cans" typeface="Euphemia"/>
        <a:font script="Mlym" typeface="Kartika"/>
        <a:font script="Telu" typeface="Gautami"/>
        <a:font script="Hant" typeface="新細明體"/>
        <a:font script="Viet" typeface="Arial"/>
        <a:font script="Jpan" typeface="ＭＳ Ｐゴシック"/>
        <a:font script="Sinh" typeface="Iskoola Pota"/>
        <a:font script="Hans" typeface="宋体"/>
        <a:font script="Arab" typeface="Arial"/>
        <a:font script="Yiii" typeface="Microsoft Yi Baiti"/>
        <a:font script="Deva" typeface="Mangal"/>
        <a:font script="Khmr" typeface="DaunPenh"/>
        <a:font script="Cher" typeface="Plantagenet Cherokee"/>
        <a:font script="Taml" typeface="Latha"/>
        <a:font script="Hang" typeface="맑은 고딕"/>
        <a:font script="Hebr" typeface="Arial"/>
        <a:font script="Tibt" typeface="Microsoft Himalaya"/>
        <a:font script="Knda" typeface="Tunga"/>
        <a:font script="Guru" typeface="Raavi"/>
        <a:font script="Mong" typeface="Mongolian Baiti"/>
        <a:font script="Thai" typeface="Cordia New"/>
        <a:font script="Laoo" typeface="DokChampa"/>
        <a:font script="Ethi" typeface="Nyala"/>
        <a:font script="Geor" typeface="Sylfaen"/>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8768</TotalTime>
  <Words>1893</Words>
  <Application>Microsoft Office PowerPoint</Application>
  <PresentationFormat>On-screen Show (4:3)</PresentationFormat>
  <Paragraphs>328</Paragraphs>
  <Slides>14</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Exelon Everyday Presentation</vt:lpstr>
      <vt:lpstr>think-cell Slide</vt:lpstr>
      <vt:lpstr>PowerPoint Presentation</vt:lpstr>
      <vt:lpstr>PowerPoint Presentation</vt:lpstr>
      <vt:lpstr>PowerPoint Presentation</vt:lpstr>
      <vt:lpstr>Three Mile Island Unit 1 Produces More Zero-Carbon Energy Than All the Renewable Resources in Pennsylvania</vt:lpstr>
      <vt:lpstr>Environmental Attribute Price Comparison   </vt:lpstr>
      <vt:lpstr>PowerPoint Presentation</vt:lpstr>
      <vt:lpstr>State-supported renewables and traditional regulated generation will be over twice as large as potential nuclear ZEC generation by 2025</vt:lpstr>
      <vt:lpstr>A carbon price drives multiple types of carbon reductions in a technology-neutral fashion</vt:lpstr>
      <vt:lpstr>PowerPoint Presentation</vt:lpstr>
      <vt:lpstr>Illustrative Consumer Impact in PJM</vt:lpstr>
      <vt:lpstr>Appendix</vt:lpstr>
      <vt:lpstr>NY Clean Energy Standard/Zero Emission Credit Program</vt:lpstr>
      <vt:lpstr>New York CES – ZEC Pricing Mechanism</vt:lpstr>
      <vt:lpstr>Illustration of ZEC Pricing</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Market-Based Policy Concepts for Retaining Illinois-Cost Reliability and Clean Air Advantages</dc:title>
  <dc:creator>Fein, David:(GenCo-Nuc)</dc:creator>
  <cp:lastModifiedBy>Barron, Kathleen L:(BSC)</cp:lastModifiedBy>
  <cp:revision>286</cp:revision>
  <cp:lastPrinted>2017-04-07T13:44:02Z</cp:lastPrinted>
  <dcterms:created xsi:type="dcterms:W3CDTF">2014-11-25T17:44:08Z</dcterms:created>
  <dcterms:modified xsi:type="dcterms:W3CDTF">2017-06-01T23:09:43Z</dcterms:modified>
</cp:coreProperties>
</file>